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
  </p:notesMasterIdLst>
  <p:sldIdLst>
    <p:sldId id="341" r:id="rId5"/>
    <p:sldId id="256" r:id="rId6"/>
    <p:sldId id="259" r:id="rId7"/>
    <p:sldId id="258" r:id="rId8"/>
    <p:sldId id="257" r:id="rId9"/>
    <p:sldId id="260" r:id="rId10"/>
    <p:sldId id="343" r:id="rId11"/>
    <p:sldId id="263" r:id="rId12"/>
    <p:sldId id="327" r:id="rId13"/>
    <p:sldId id="262" r:id="rId14"/>
    <p:sldId id="350" r:id="rId15"/>
    <p:sldId id="351" r:id="rId16"/>
    <p:sldId id="265" r:id="rId17"/>
    <p:sldId id="352" r:id="rId18"/>
  </p:sldIdLst>
  <p:sldSz cx="18288000" cy="10287000"/>
  <p:notesSz cx="6858000" cy="9144000"/>
  <p:embeddedFontLst>
    <p:embeddedFont>
      <p:font typeface="Alata" panose="020B0604020202020204" charset="0"/>
      <p:regular r:id="rId20"/>
      <p:bold r:id="rId21"/>
      <p:italic r:id="rId22"/>
      <p:boldItalic r:id="rId23"/>
    </p:embeddedFont>
    <p:embeddedFont>
      <p:font typeface="DM Sans" pitchFamily="2" charset="0"/>
      <p:regular r:id="rId24"/>
      <p:bold r:id="rId25"/>
      <p:italic r:id="rId26"/>
      <p:boldItalic r:id="rId27"/>
    </p:embeddedFont>
    <p:embeddedFont>
      <p:font typeface="DM Sans Bold" pitchFamily="2" charset="0"/>
      <p:regular r:id="rId28"/>
      <p:bold r:id="rId29"/>
    </p:embeddedFont>
    <p:embeddedFont>
      <p:font typeface="Microsoft Sans Serif" panose="020B0604020202020204" pitchFamily="34" charset="0"/>
      <p:regular r:id="rId30"/>
    </p:embeddedFont>
    <p:embeddedFont>
      <p:font typeface="Poppins" panose="00000500000000000000" pitchFamily="2" charset="0"/>
      <p:regular r:id="rId31"/>
      <p:bold r:id="rId32"/>
      <p:italic r:id="rId33"/>
      <p:boldItalic r:id="rId34"/>
    </p:embeddedFont>
    <p:embeddedFont>
      <p:font typeface="Times" panose="02020603050405020304" pitchFamily="18" charset="0"/>
      <p:regular r:id="rId35"/>
      <p:bold r:id="rId36"/>
      <p:italic r:id="rId37"/>
      <p:boldItalic r:id="rId38"/>
    </p:embeddedFont>
    <p:embeddedFont>
      <p:font typeface="Work Sans" pitchFamily="2"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C0CBB3-11E4-69FC-72F9-9A5FCFD6A035}" name="Kathy ONG Chu Quan" initials="" userId="S::kathy.ong.2024@mitb.smu.edu.sg::3ff6b3e5-ed01-4b88-9aec-4311c88e95e2" providerId="AD"/>
  <p188:author id="{BD7B2CD4-FE62-8551-4F42-20B079A5F461}" name="Nor Hendra Bin ABDUL RAHMAN" initials="NR" userId="S::nhendra.ar.2024@mitb.smu.edu.sg::f7ca37c2-ba70-449a-978e-b5a49c06f7a3" providerId="AD"/>
  <p188:author id="{B797EFF6-B27A-6FF8-B511-B14E9FA66986}" name="Eunice LIM Ying Ying" initials="EY" userId="S::eunice.lim.2024@mitb.smu.edu.sg::5a6fd419-aae9-44b8-9dd0-aef364c807c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A9869"/>
    <a:srgbClr val="4CCA8C"/>
    <a:srgbClr val="D4D6D1"/>
    <a:srgbClr val="48BD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779E4-B713-3106-FC21-775FF62CA876}" v="42" dt="2025-03-28T15:27:43.834"/>
    <p1510:client id="{CFF12C93-16C6-73A5-191D-F43224E5315C}" v="14" dt="2025-03-27T14:02:13.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78"/>
    <p:restoredTop sz="97672"/>
  </p:normalViewPr>
  <p:slideViewPr>
    <p:cSldViewPr snapToGrid="0">
      <p:cViewPr varScale="1">
        <p:scale>
          <a:sx n="138" d="100"/>
          <a:sy n="138" d="100"/>
        </p:scale>
        <p:origin x="415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tableStyles" Target="tableStyles.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5872F9-B46A-064E-A469-E6B508BEEF1B}"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D0CDF-083C-514F-9C32-4F9799B5A86A}" type="slidenum">
              <a:rPr lang="en-US" smtClean="0"/>
              <a:t>‹#›</a:t>
            </a:fld>
            <a:endParaRPr lang="en-US"/>
          </a:p>
        </p:txBody>
      </p:sp>
    </p:spTree>
    <p:extLst>
      <p:ext uri="{BB962C8B-B14F-4D97-AF65-F5344CB8AC3E}">
        <p14:creationId xmlns:p14="http://schemas.microsoft.com/office/powerpoint/2010/main" val="205951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igma.com/proto/bkt9SBLA7Mr7YLZPOSvYFZ/ATLAS-APP?node-id=7-624&amp;starting-point-node-id=19%3A1399"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D0CDF-083C-514F-9C32-4F9799B5A86A}" type="slidenum">
              <a:rPr lang="en-US" smtClean="0"/>
              <a:t>6</a:t>
            </a:fld>
            <a:endParaRPr lang="en-US"/>
          </a:p>
        </p:txBody>
      </p:sp>
    </p:spTree>
    <p:extLst>
      <p:ext uri="{BB962C8B-B14F-4D97-AF65-F5344CB8AC3E}">
        <p14:creationId xmlns:p14="http://schemas.microsoft.com/office/powerpoint/2010/main" val="151663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3D0CDF-083C-514F-9C32-4F9799B5A86A}" type="slidenum">
              <a:rPr lang="en-US" smtClean="0"/>
              <a:t>7</a:t>
            </a:fld>
            <a:endParaRPr lang="en-US"/>
          </a:p>
        </p:txBody>
      </p:sp>
    </p:spTree>
    <p:extLst>
      <p:ext uri="{BB962C8B-B14F-4D97-AF65-F5344CB8AC3E}">
        <p14:creationId xmlns:p14="http://schemas.microsoft.com/office/powerpoint/2010/main" val="319926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C2717-8F57-AA6D-05BB-800EE9F6D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8BFA19-2122-7E65-CFF5-E294C6D46FD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E1D9F3-97D3-835D-4943-F4BCB1EDE1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E1EFB30-FFFB-FB5C-2CD6-93F9DF6B9F51}"/>
              </a:ext>
            </a:extLst>
          </p:cNvPr>
          <p:cNvSpPr>
            <a:spLocks noGrp="1"/>
          </p:cNvSpPr>
          <p:nvPr>
            <p:ph type="sldNum" sz="quarter" idx="5"/>
          </p:nvPr>
        </p:nvSpPr>
        <p:spPr/>
        <p:txBody>
          <a:bodyPr/>
          <a:lstStyle/>
          <a:p>
            <a:fld id="{2E22A1EE-6946-432E-9505-B966AEA81094}" type="slidenum">
              <a:rPr lang="en-SG" smtClean="0"/>
              <a:t>9</a:t>
            </a:fld>
            <a:endParaRPr lang="en-SG"/>
          </a:p>
        </p:txBody>
      </p:sp>
    </p:spTree>
    <p:extLst>
      <p:ext uri="{BB962C8B-B14F-4D97-AF65-F5344CB8AC3E}">
        <p14:creationId xmlns:p14="http://schemas.microsoft.com/office/powerpoint/2010/main" val="253666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Link to video: </a:t>
            </a:r>
            <a:r>
              <a:rPr lang="en-US"/>
              <a:t>https://youtu.be/XcAJi3uF1UI</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F3D0CDF-083C-514F-9C32-4F9799B5A86A}" type="slidenum">
              <a:rPr lang="en-US" smtClean="0"/>
              <a:t>10</a:t>
            </a:fld>
            <a:endParaRPr lang="en-US"/>
          </a:p>
        </p:txBody>
      </p:sp>
    </p:spTree>
    <p:extLst>
      <p:ext uri="{BB962C8B-B14F-4D97-AF65-F5344CB8AC3E}">
        <p14:creationId xmlns:p14="http://schemas.microsoft.com/office/powerpoint/2010/main" val="216197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So Kathy went back to her QA executives and got some insightful conversations from the feedbacks and this was helpful that we did not make any assumptions of features we think might help them. </a:t>
            </a:r>
          </a:p>
          <a:p>
            <a:pPr>
              <a:defRPr/>
            </a:pPr>
            <a:endParaRPr lang="en-US" dirty="0"/>
          </a:p>
          <a:p>
            <a:pPr>
              <a:defRPr/>
            </a:pPr>
            <a:r>
              <a:rPr lang="en-US" dirty="0"/>
              <a:t>The first being that they still had to walk from warehouse to desk in the office to catalogue, distance travelled. so this takes time and doesn’t really shave off any minutes per item checked. </a:t>
            </a:r>
          </a:p>
          <a:p>
            <a:pPr>
              <a:defRPr/>
            </a:pPr>
            <a:r>
              <a:rPr lang="en-US"/>
              <a:t>So from that piece of discussion, the </a:t>
            </a:r>
            <a:r>
              <a:rPr lang="en-US">
                <a:sym typeface="Wingdings" pitchFamily="2" charset="2"/>
              </a:rPr>
              <a:t>user story we got was that they want to catalogue items so QA  work is covered end-to-end.</a:t>
            </a:r>
          </a:p>
          <a:p>
            <a:pPr>
              <a:defRPr/>
            </a:pPr>
            <a:endParaRPr lang="en-US" dirty="0">
              <a:sym typeface="Wingdings" pitchFamily="2" charset="2"/>
            </a:endParaRPr>
          </a:p>
          <a:p>
            <a:pPr>
              <a:defRPr/>
            </a:pPr>
            <a:r>
              <a:rPr lang="en-US" dirty="0">
                <a:sym typeface="Wingdings" pitchFamily="2" charset="2"/>
              </a:rPr>
              <a:t>Another one would be they recall someone telling that the item was rejected, but it still showed up in Search” so from that, we asked what would help and the 2 features were user wants to identify item status</a:t>
            </a:r>
            <a:endParaRPr lang="en-US" dirty="0"/>
          </a:p>
          <a:p>
            <a:r>
              <a:rPr lang="en-US"/>
              <a:t>And user wants to add comments so other QA executives can check on latest updates of the item.</a:t>
            </a:r>
          </a:p>
          <a:p>
            <a:endParaRPr lang="en-US" dirty="0"/>
          </a:p>
        </p:txBody>
      </p:sp>
      <p:sp>
        <p:nvSpPr>
          <p:cNvPr id="4" name="Slide Number Placeholder 3"/>
          <p:cNvSpPr>
            <a:spLocks noGrp="1"/>
          </p:cNvSpPr>
          <p:nvPr>
            <p:ph type="sldNum" sz="quarter" idx="5"/>
          </p:nvPr>
        </p:nvSpPr>
        <p:spPr/>
        <p:txBody>
          <a:bodyPr/>
          <a:lstStyle/>
          <a:p>
            <a:fld id="{2E22A1EE-6946-432E-9505-B966AEA81094}" type="slidenum">
              <a:rPr lang="en-SG" smtClean="0"/>
              <a:t>11</a:t>
            </a:fld>
            <a:endParaRPr lang="en-SG"/>
          </a:p>
        </p:txBody>
      </p:sp>
    </p:spTree>
    <p:extLst>
      <p:ext uri="{BB962C8B-B14F-4D97-AF65-F5344CB8AC3E}">
        <p14:creationId xmlns:p14="http://schemas.microsoft.com/office/powerpoint/2010/main" val="18281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FIgma</a:t>
            </a:r>
            <a:r>
              <a:rPr lang="en-US" dirty="0"/>
              <a:t> allows walkthrough, link: </a:t>
            </a:r>
            <a:r>
              <a:rPr lang="en-US" dirty="0">
                <a:hlinkClick r:id="rId3"/>
              </a:rPr>
              <a:t>https://www.figma.com/proto/bkt9SBLA7Mr7YLZPOSvYFZ/ATLAS-APP?node-id=7-624&amp;starting-point-node-id=19%3A1399</a:t>
            </a:r>
            <a:endParaRPr lang="en-US" dirty="0"/>
          </a:p>
          <a:p>
            <a:endParaRPr lang="en-US" dirty="0"/>
          </a:p>
          <a:p>
            <a:r>
              <a:rPr lang="en-US" dirty="0"/>
              <a:t>So for our second prototype we just used Figma due to time constraints.</a:t>
            </a:r>
          </a:p>
          <a:p>
            <a:pPr>
              <a:buFont typeface="Arial"/>
              <a:buChar char="•"/>
            </a:pPr>
            <a:r>
              <a:rPr lang="en-US" dirty="0"/>
              <a:t>-Able to walkthrough with user to see how they interact although it is mostly just clicking and swiping.</a:t>
            </a:r>
          </a:p>
          <a:p>
            <a:endParaRPr lang="en-US" dirty="0"/>
          </a:p>
          <a:p>
            <a:r>
              <a:rPr lang="en-US" dirty="0"/>
              <a:t>Search</a:t>
            </a:r>
          </a:p>
          <a:p>
            <a:pPr>
              <a:buFont typeface="Arial"/>
              <a:buChar char="•"/>
            </a:pPr>
            <a:r>
              <a:rPr lang="en-US" dirty="0"/>
              <a:t>One slight issue we had in the first iteration is that users have to scroll through the whole screen to look at the images. Now they can flip through horizontally while maintaining most information in one screen which reduces scroll fatigue.</a:t>
            </a:r>
          </a:p>
          <a:p>
            <a:endParaRPr lang="en-US" dirty="0"/>
          </a:p>
          <a:p>
            <a:pPr>
              <a:buFont typeface="Arial"/>
            </a:pPr>
            <a:r>
              <a:rPr lang="en-US" dirty="0"/>
              <a:t>Validate</a:t>
            </a:r>
          </a:p>
          <a:p>
            <a:pPr>
              <a:buFont typeface="Arial"/>
              <a:buChar char="•"/>
            </a:pPr>
            <a:r>
              <a:rPr lang="en-US" dirty="0"/>
              <a:t>Incase missed video, it shows the top 3 results in percentages, and they can double check the item information.</a:t>
            </a:r>
          </a:p>
          <a:p>
            <a:endParaRPr lang="en-US" dirty="0"/>
          </a:p>
          <a:p>
            <a:pPr>
              <a:buFont typeface="Arial"/>
            </a:pPr>
            <a:r>
              <a:rPr lang="en-US" dirty="0"/>
              <a:t>Catalogue</a:t>
            </a:r>
          </a:p>
          <a:p>
            <a:pPr>
              <a:buFont typeface="Arial"/>
              <a:buChar char="•"/>
            </a:pPr>
            <a:r>
              <a:rPr lang="en-US" dirty="0"/>
              <a:t>Take 6 images from different angles</a:t>
            </a:r>
          </a:p>
          <a:p>
            <a:pPr>
              <a:buFont typeface="Arial"/>
              <a:buChar char="•"/>
            </a:pPr>
            <a:r>
              <a:rPr lang="en-US" dirty="0"/>
              <a:t>Enter description</a:t>
            </a:r>
          </a:p>
          <a:p>
            <a:pPr>
              <a:buFont typeface="Arial"/>
              <a:buChar char="•"/>
            </a:pPr>
            <a:r>
              <a:rPr lang="en-US" dirty="0"/>
              <a:t>Uploaded to AI library to check for duplicates before being available in AI library</a:t>
            </a:r>
          </a:p>
          <a:p>
            <a:pPr>
              <a:buFont typeface="Arial"/>
              <a:buChar char="•"/>
            </a:pPr>
            <a:endParaRPr lang="en-US" dirty="0"/>
          </a:p>
          <a:p>
            <a:r>
              <a:rPr lang="en-US" dirty="0"/>
              <a:t>The combined positive user feedback we got -</a:t>
            </a:r>
          </a:p>
          <a:p>
            <a:pPr marL="171450" indent="-171450">
              <a:buFont typeface="Calibri"/>
              <a:buChar char="-"/>
            </a:pPr>
            <a:endParaRPr lang="en-US" dirty="0"/>
          </a:p>
        </p:txBody>
      </p:sp>
      <p:sp>
        <p:nvSpPr>
          <p:cNvPr id="4" name="Slide Number Placeholder 3"/>
          <p:cNvSpPr>
            <a:spLocks noGrp="1"/>
          </p:cNvSpPr>
          <p:nvPr>
            <p:ph type="sldNum" sz="quarter" idx="5"/>
          </p:nvPr>
        </p:nvSpPr>
        <p:spPr/>
        <p:txBody>
          <a:bodyPr/>
          <a:lstStyle/>
          <a:p>
            <a:fld id="{2E22A1EE-6946-432E-9505-B966AEA81094}" type="slidenum">
              <a:rPr lang="en-SG" smtClean="0"/>
              <a:t>12</a:t>
            </a:fld>
            <a:endParaRPr lang="en-SG"/>
          </a:p>
        </p:txBody>
      </p:sp>
    </p:spTree>
    <p:extLst>
      <p:ext uri="{BB962C8B-B14F-4D97-AF65-F5344CB8AC3E}">
        <p14:creationId xmlns:p14="http://schemas.microsoft.com/office/powerpoint/2010/main" val="63834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Identifying the right persona so that we don’t end up creating a product that’s too ambitious with features not needed and doesn’t exactly hit the target</a:t>
            </a:r>
          </a:p>
          <a:p>
            <a:r>
              <a:rPr lang="en-US" dirty="0"/>
              <a:t>Familiar – Carousell, Shopee, Instagram – reducing scroll fatigue</a:t>
            </a:r>
          </a:p>
          <a:p>
            <a:r>
              <a:rPr lang="en-US" dirty="0"/>
              <a:t>Aesthetic Minimalist – interesting to see if such design helps with productivity in technical users </a:t>
            </a:r>
          </a:p>
          <a:p>
            <a:endParaRPr lang="en-US" dirty="0"/>
          </a:p>
        </p:txBody>
      </p:sp>
      <p:sp>
        <p:nvSpPr>
          <p:cNvPr id="4" name="Slide Number Placeholder 3"/>
          <p:cNvSpPr>
            <a:spLocks noGrp="1"/>
          </p:cNvSpPr>
          <p:nvPr>
            <p:ph type="sldNum" sz="quarter" idx="5"/>
          </p:nvPr>
        </p:nvSpPr>
        <p:spPr/>
        <p:txBody>
          <a:bodyPr/>
          <a:lstStyle/>
          <a:p>
            <a:fld id="{EF3D0CDF-083C-514F-9C32-4F9799B5A86A}" type="slidenum">
              <a:rPr lang="en-US" smtClean="0"/>
              <a:t>13</a:t>
            </a:fld>
            <a:endParaRPr lang="en-US"/>
          </a:p>
        </p:txBody>
      </p:sp>
    </p:spTree>
    <p:extLst>
      <p:ext uri="{BB962C8B-B14F-4D97-AF65-F5344CB8AC3E}">
        <p14:creationId xmlns:p14="http://schemas.microsoft.com/office/powerpoint/2010/main" val="448724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67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hyperlink" Target="https://youtu.be/XcAJi3uF1UI" TargetMode="External"/><Relationship Id="rId4"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www.figma.com/proto/bkt9SBLA7Mr7YLZPOSvYFZ/ATLAS-APP?node-id=7-624&amp;starting-point-node-id=19%3A1399" TargetMode="External"/><Relationship Id="rId7" Type="http://schemas.openxmlformats.org/officeDocument/2006/relationships/image" Target="../media/image4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s://youtu.be/NtmNlh3Ldog" TargetMode="External"/><Relationship Id="rId9"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black gradient&#10;&#10;AI-generated content may be incorrect.">
            <a:extLst>
              <a:ext uri="{FF2B5EF4-FFF2-40B4-BE49-F238E27FC236}">
                <a16:creationId xmlns:a16="http://schemas.microsoft.com/office/drawing/2014/main" id="{E2DB6053-7926-351C-730D-75D6D64769D9}"/>
              </a:ext>
            </a:extLst>
          </p:cNvPr>
          <p:cNvPicPr>
            <a:picLocks noChangeAspect="1"/>
          </p:cNvPicPr>
          <p:nvPr/>
        </p:nvPicPr>
        <p:blipFill>
          <a:blip r:embed="rId2"/>
          <a:stretch>
            <a:fillRect/>
          </a:stretch>
        </p:blipFill>
        <p:spPr>
          <a:xfrm>
            <a:off x="0" y="0"/>
            <a:ext cx="18288000" cy="10287000"/>
          </a:xfrm>
          <a:prstGeom prst="rect">
            <a:avLst/>
          </a:prstGeom>
          <a:solidFill>
            <a:schemeClr val="tx1"/>
          </a:solidFill>
          <a:ln>
            <a:solidFill>
              <a:schemeClr val="tx1"/>
            </a:solidFill>
          </a:ln>
        </p:spPr>
      </p:pic>
      <p:sp>
        <p:nvSpPr>
          <p:cNvPr id="2" name="TextBox 1">
            <a:extLst>
              <a:ext uri="{FF2B5EF4-FFF2-40B4-BE49-F238E27FC236}">
                <a16:creationId xmlns:a16="http://schemas.microsoft.com/office/drawing/2014/main" id="{424A5E3C-5DC0-EAF9-64C5-E4F681389406}"/>
              </a:ext>
            </a:extLst>
          </p:cNvPr>
          <p:cNvSpPr txBox="1"/>
          <p:nvPr/>
        </p:nvSpPr>
        <p:spPr>
          <a:xfrm>
            <a:off x="4381500" y="5829301"/>
            <a:ext cx="9537699" cy="369331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a:r>
              <a:rPr lang="en-US" sz="3000">
                <a:solidFill>
                  <a:schemeClr val="bg1"/>
                </a:solidFill>
                <a:latin typeface="Times"/>
              </a:rPr>
              <a:t> </a:t>
            </a:r>
            <a:r>
              <a:rPr lang="en-US" sz="3000" b="1">
                <a:solidFill>
                  <a:schemeClr val="bg1"/>
                </a:solidFill>
                <a:latin typeface="Poppins"/>
              </a:rPr>
              <a:t>Team 6</a:t>
            </a:r>
            <a:r>
              <a:rPr lang="en-US" sz="3000">
                <a:solidFill>
                  <a:schemeClr val="bg1"/>
                </a:solidFill>
                <a:latin typeface="Poppins"/>
              </a:rPr>
              <a:t> </a:t>
            </a:r>
            <a:endParaRPr lang="en-US" sz="3000">
              <a:solidFill>
                <a:schemeClr val="bg1"/>
              </a:solidFill>
              <a:ea typeface="Calibri"/>
              <a:cs typeface="Calibri"/>
            </a:endParaRPr>
          </a:p>
          <a:p>
            <a:pPr algn="ctr"/>
            <a:r>
              <a:rPr lang="en-US" sz="3000">
                <a:solidFill>
                  <a:schemeClr val="bg1"/>
                </a:solidFill>
                <a:latin typeface="Poppins"/>
              </a:rPr>
              <a:t>AKASH LOHCHAB </a:t>
            </a:r>
            <a:br>
              <a:rPr lang="en-US" sz="3000">
                <a:solidFill>
                  <a:schemeClr val="bg1"/>
                </a:solidFill>
                <a:latin typeface="Poppins"/>
              </a:rPr>
            </a:br>
            <a:r>
              <a:rPr lang="en-US" sz="3000">
                <a:solidFill>
                  <a:schemeClr val="bg1"/>
                </a:solidFill>
                <a:latin typeface="Poppins"/>
              </a:rPr>
              <a:t>KATHY ONG CHU QUAN </a:t>
            </a:r>
            <a:endParaRPr lang="en-US" sz="3000">
              <a:solidFill>
                <a:schemeClr val="bg1"/>
              </a:solidFill>
              <a:ea typeface="Calibri"/>
              <a:cs typeface="Calibri"/>
            </a:endParaRPr>
          </a:p>
          <a:p>
            <a:pPr algn="ctr"/>
            <a:r>
              <a:rPr lang="en-US" sz="3000">
                <a:solidFill>
                  <a:schemeClr val="bg1"/>
                </a:solidFill>
                <a:latin typeface="Poppins"/>
              </a:rPr>
              <a:t>KOH JUN JIE KELVIN </a:t>
            </a:r>
            <a:endParaRPr lang="en-US" sz="3000">
              <a:solidFill>
                <a:schemeClr val="bg1"/>
              </a:solidFill>
              <a:ea typeface="Calibri"/>
              <a:cs typeface="Calibri"/>
            </a:endParaRPr>
          </a:p>
          <a:p>
            <a:pPr algn="ctr"/>
            <a:r>
              <a:rPr lang="en-US" sz="3000">
                <a:solidFill>
                  <a:schemeClr val="bg1"/>
                </a:solidFill>
                <a:latin typeface="Poppins"/>
              </a:rPr>
              <a:t>LIM YING </a:t>
            </a:r>
            <a:r>
              <a:rPr lang="en-US" sz="3000" err="1">
                <a:solidFill>
                  <a:schemeClr val="bg1"/>
                </a:solidFill>
                <a:latin typeface="Poppins"/>
              </a:rPr>
              <a:t>YING</a:t>
            </a:r>
            <a:r>
              <a:rPr lang="en-US" sz="3000">
                <a:solidFill>
                  <a:schemeClr val="bg1"/>
                </a:solidFill>
                <a:latin typeface="Poppins"/>
              </a:rPr>
              <a:t> EUNICE </a:t>
            </a:r>
            <a:endParaRPr lang="en-US" sz="3000">
              <a:solidFill>
                <a:schemeClr val="bg1"/>
              </a:solidFill>
              <a:ea typeface="Calibri"/>
              <a:cs typeface="Calibri"/>
            </a:endParaRPr>
          </a:p>
          <a:p>
            <a:pPr algn="ctr"/>
            <a:r>
              <a:rPr lang="en-US" sz="3000">
                <a:solidFill>
                  <a:schemeClr val="bg1"/>
                </a:solidFill>
                <a:latin typeface="Poppins"/>
              </a:rPr>
              <a:t>NOR HENDRA BIN ABDUL RAHMAN </a:t>
            </a:r>
            <a:endParaRPr lang="en-US" sz="3000">
              <a:solidFill>
                <a:schemeClr val="bg1"/>
              </a:solidFill>
              <a:ea typeface="Calibri"/>
              <a:cs typeface="Calibri"/>
            </a:endParaRPr>
          </a:p>
          <a:p>
            <a:pPr algn="ctr"/>
            <a:r>
              <a:rPr lang="en-US" sz="3000">
                <a:solidFill>
                  <a:schemeClr val="bg1"/>
                </a:solidFill>
                <a:latin typeface="Poppins"/>
              </a:rPr>
              <a:t>TANISHQ MEHRA</a:t>
            </a:r>
            <a:endParaRPr lang="en-US" sz="3000">
              <a:solidFill>
                <a:schemeClr val="bg1"/>
              </a:solidFill>
              <a:ea typeface="Calibri"/>
              <a:cs typeface="Calibri"/>
            </a:endParaRPr>
          </a:p>
          <a:p>
            <a:pPr algn="ctr"/>
            <a:endParaRPr lang="en-US" sz="2100">
              <a:solidFill>
                <a:schemeClr val="bg1"/>
              </a:solidFill>
              <a:latin typeface="Poppins"/>
              <a:ea typeface="Calibri"/>
              <a:cs typeface="Poppins"/>
            </a:endParaRPr>
          </a:p>
        </p:txBody>
      </p:sp>
      <p:pic>
        <p:nvPicPr>
          <p:cNvPr id="4" name="Picture 3" descr="A black and white logo&#10;&#10;AI-generated content may be incorrect.">
            <a:extLst>
              <a:ext uri="{FF2B5EF4-FFF2-40B4-BE49-F238E27FC236}">
                <a16:creationId xmlns:a16="http://schemas.microsoft.com/office/drawing/2014/main" id="{ED8169D0-E8C2-4507-6D9F-C484002EE7BB}"/>
              </a:ext>
            </a:extLst>
          </p:cNvPr>
          <p:cNvPicPr>
            <a:picLocks noChangeAspect="1"/>
          </p:cNvPicPr>
          <p:nvPr/>
        </p:nvPicPr>
        <p:blipFill>
          <a:blip r:embed="rId3"/>
          <a:stretch>
            <a:fillRect/>
          </a:stretch>
        </p:blipFill>
        <p:spPr>
          <a:xfrm>
            <a:off x="4648200" y="1790700"/>
            <a:ext cx="9513888" cy="3422651"/>
          </a:xfrm>
          <a:prstGeom prst="rect">
            <a:avLst/>
          </a:prstGeom>
        </p:spPr>
      </p:pic>
      <p:pic>
        <p:nvPicPr>
          <p:cNvPr id="5" name="Picture 4" descr="A black and white text&#10;&#10;AI-generated content may be incorrect.">
            <a:extLst>
              <a:ext uri="{FF2B5EF4-FFF2-40B4-BE49-F238E27FC236}">
                <a16:creationId xmlns:a16="http://schemas.microsoft.com/office/drawing/2014/main" id="{A23C64F5-35EB-2CB4-2DA7-B7521E2D2E83}"/>
              </a:ext>
            </a:extLst>
          </p:cNvPr>
          <p:cNvPicPr>
            <a:picLocks noChangeAspect="1"/>
          </p:cNvPicPr>
          <p:nvPr/>
        </p:nvPicPr>
        <p:blipFill>
          <a:blip r:embed="rId4"/>
          <a:stretch>
            <a:fillRect/>
          </a:stretch>
        </p:blipFill>
        <p:spPr>
          <a:xfrm>
            <a:off x="5767387" y="3924300"/>
            <a:ext cx="6753225" cy="617538"/>
          </a:xfrm>
          <a:prstGeom prst="rect">
            <a:avLst/>
          </a:prstGeom>
        </p:spPr>
      </p:pic>
      <p:sp>
        <p:nvSpPr>
          <p:cNvPr id="6" name="TextBox 5">
            <a:extLst>
              <a:ext uri="{FF2B5EF4-FFF2-40B4-BE49-F238E27FC236}">
                <a16:creationId xmlns:a16="http://schemas.microsoft.com/office/drawing/2014/main" id="{5B2E2239-5A12-AFEA-7C1D-162FC91A812D}"/>
              </a:ext>
            </a:extLst>
          </p:cNvPr>
          <p:cNvSpPr txBox="1"/>
          <p:nvPr/>
        </p:nvSpPr>
        <p:spPr>
          <a:xfrm>
            <a:off x="7747001" y="9525001"/>
            <a:ext cx="4114800" cy="39241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1650" spc="-113">
                <a:solidFill>
                  <a:srgbClr val="FFFFFF"/>
                </a:solidFill>
                <a:latin typeface="Alata"/>
              </a:rPr>
              <a:t>(digital) Product Management</a:t>
            </a:r>
          </a:p>
        </p:txBody>
      </p:sp>
    </p:spTree>
    <p:extLst>
      <p:ext uri="{BB962C8B-B14F-4D97-AF65-F5344CB8AC3E}">
        <p14:creationId xmlns:p14="http://schemas.microsoft.com/office/powerpoint/2010/main" val="290856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33800" y="495300"/>
            <a:ext cx="15487962" cy="2852448"/>
          </a:xfrm>
          <a:prstGeom prst="rect">
            <a:avLst/>
          </a:prstGeom>
        </p:spPr>
        <p:txBody>
          <a:bodyPr lIns="0" tIns="0" rIns="0" bIns="0" rtlCol="0" anchor="t">
            <a:spAutoFit/>
          </a:bodyPr>
          <a:lstStyle/>
          <a:p>
            <a:pPr algn="ctr">
              <a:lnSpc>
                <a:spcPts val="26039"/>
              </a:lnSpc>
            </a:pPr>
            <a:r>
              <a:rPr lang="en-US" sz="9600" b="1">
                <a:solidFill>
                  <a:srgbClr val="000000"/>
                </a:solidFill>
                <a:latin typeface="DM Sans Bold"/>
                <a:ea typeface="DM Sans Bold"/>
                <a:cs typeface="DM Sans Bold"/>
                <a:sym typeface="DM Sans Bold"/>
              </a:rPr>
              <a:t>Prototype</a:t>
            </a:r>
          </a:p>
        </p:txBody>
      </p:sp>
      <p:sp>
        <p:nvSpPr>
          <p:cNvPr id="4" name="AutoShape 4"/>
          <p:cNvSpPr/>
          <p:nvPr/>
        </p:nvSpPr>
        <p:spPr>
          <a:xfrm flipV="1">
            <a:off x="1028700" y="1123950"/>
            <a:ext cx="1006565" cy="0"/>
          </a:xfrm>
          <a:prstGeom prst="line">
            <a:avLst/>
          </a:prstGeom>
          <a:ln w="190500" cap="flat">
            <a:solidFill>
              <a:srgbClr val="000000"/>
            </a:solidFill>
            <a:prstDash val="solid"/>
            <a:headEnd type="none" w="sm" len="sm"/>
            <a:tailEnd type="none" w="sm" len="sm"/>
          </a:ln>
        </p:spPr>
        <p:txBody>
          <a:bodyPr/>
          <a:lstStyle/>
          <a:p>
            <a:endParaRPr lang="en-US"/>
          </a:p>
        </p:txBody>
      </p:sp>
      <p:sp>
        <p:nvSpPr>
          <p:cNvPr id="5" name="Freeform 5"/>
          <p:cNvSpPr/>
          <p:nvPr/>
        </p:nvSpPr>
        <p:spPr>
          <a:xfrm rot="5400000">
            <a:off x="16045815" y="7919085"/>
            <a:ext cx="636270" cy="2095501"/>
          </a:xfrm>
          <a:custGeom>
            <a:avLst/>
            <a:gdLst/>
            <a:ahLst/>
            <a:cxnLst/>
            <a:rect l="l" t="t" r="r" b="b"/>
            <a:pathLst>
              <a:path w="1249403" h="4114800">
                <a:moveTo>
                  <a:pt x="0" y="0"/>
                </a:moveTo>
                <a:lnTo>
                  <a:pt x="1249402" y="0"/>
                </a:lnTo>
                <a:lnTo>
                  <a:pt x="124940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Agenda">
            <a:extLst>
              <a:ext uri="{FF2B5EF4-FFF2-40B4-BE49-F238E27FC236}">
                <a16:creationId xmlns:a16="http://schemas.microsoft.com/office/drawing/2014/main" id="{83A5C388-F0C0-74AA-E617-8D307B629F78}"/>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1</a:t>
            </a:r>
            <a:r>
              <a:rPr lang="en-US" sz="1200" kern="0" spc="-75" baseline="30000">
                <a:latin typeface="Inter Regular" pitchFamily="34" charset="0"/>
                <a:ea typeface="Inter Regular" pitchFamily="34" charset="-122"/>
              </a:rPr>
              <a:t>st</a:t>
            </a:r>
            <a:r>
              <a:rPr lang="en-US" sz="1200" kern="0" spc="-75">
                <a:latin typeface="Inter Regular" pitchFamily="34" charset="0"/>
                <a:ea typeface="Inter Regular" pitchFamily="34" charset="-122"/>
              </a:rPr>
              <a:t> Iteration</a:t>
            </a:r>
            <a:endParaRPr lang="en-US" sz="1200"/>
          </a:p>
        </p:txBody>
      </p:sp>
      <p:sp>
        <p:nvSpPr>
          <p:cNvPr id="7" name="Reviews  Mobile Strategy">
            <a:extLst>
              <a:ext uri="{FF2B5EF4-FFF2-40B4-BE49-F238E27FC236}">
                <a16:creationId xmlns:a16="http://schemas.microsoft.com/office/drawing/2014/main" id="{96BAC8FC-EC1A-51DC-0533-8C18C785CD9C}"/>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8" name="Product review Month XX">
            <a:extLst>
              <a:ext uri="{FF2B5EF4-FFF2-40B4-BE49-F238E27FC236}">
                <a16:creationId xmlns:a16="http://schemas.microsoft.com/office/drawing/2014/main" id="{22549D78-70E3-FED3-15A9-ABF6FED2B434}"/>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10" name="TextBox 9">
            <a:extLst>
              <a:ext uri="{FF2B5EF4-FFF2-40B4-BE49-F238E27FC236}">
                <a16:creationId xmlns:a16="http://schemas.microsoft.com/office/drawing/2014/main" id="{3262E4A4-4831-76DD-032D-7692025634C7}"/>
              </a:ext>
            </a:extLst>
          </p:cNvPr>
          <p:cNvSpPr txBox="1"/>
          <p:nvPr/>
        </p:nvSpPr>
        <p:spPr>
          <a:xfrm>
            <a:off x="1020233" y="3224995"/>
            <a:ext cx="11015132" cy="369332"/>
          </a:xfrm>
          <a:prstGeom prst="rect">
            <a:avLst/>
          </a:prstGeom>
          <a:noFill/>
        </p:spPr>
        <p:txBody>
          <a:bodyPr wrap="square" lIns="91440" tIns="45720" rIns="91440" bIns="45720" anchor="t">
            <a:spAutoFit/>
          </a:bodyPr>
          <a:lstStyle/>
          <a:p>
            <a:r>
              <a:rPr lang="en-US">
                <a:solidFill>
                  <a:srgbClr val="000000"/>
                </a:solidFill>
                <a:latin typeface="Calibri"/>
                <a:ea typeface="Calibri"/>
                <a:cs typeface="Calibri"/>
              </a:rPr>
              <a:t>Prototype Demo</a:t>
            </a:r>
            <a:r>
              <a:rPr lang="en-US" sz="1800" b="0" i="0" u="none" strike="noStrike">
                <a:solidFill>
                  <a:srgbClr val="000000"/>
                </a:solidFill>
                <a:effectLst/>
                <a:latin typeface="Calibri"/>
                <a:ea typeface="Calibri"/>
                <a:cs typeface="Calibri"/>
              </a:rPr>
              <a:t>: </a:t>
            </a:r>
            <a:r>
              <a:rPr lang="en-US" sz="1800" b="0" i="0" u="sng" strike="noStrike">
                <a:solidFill>
                  <a:srgbClr val="0000FF"/>
                </a:solidFill>
                <a:effectLst/>
                <a:latin typeface="Calibri"/>
                <a:ea typeface="Calibri"/>
                <a:cs typeface="Calibri"/>
                <a:hlinkClick r:id="rId5"/>
              </a:rPr>
              <a:t>YouTube - ATLAS - 1st Iteration</a:t>
            </a:r>
            <a:r>
              <a:rPr lang="en-US" sz="1800" b="0" i="0">
                <a:solidFill>
                  <a:srgbClr val="000000"/>
                </a:solidFill>
                <a:effectLst/>
                <a:latin typeface="Calibri"/>
                <a:ea typeface="Calibri"/>
                <a:cs typeface="Calibri"/>
              </a:rPr>
              <a:t>​</a:t>
            </a:r>
            <a:endParaRPr lang="en-US">
              <a:latin typeface="Calibri"/>
              <a:ea typeface="Calibri"/>
              <a:cs typeface="Calibri"/>
            </a:endParaRPr>
          </a:p>
        </p:txBody>
      </p:sp>
      <p:pic>
        <p:nvPicPr>
          <p:cNvPr id="12" name="Picture 11">
            <a:extLst>
              <a:ext uri="{FF2B5EF4-FFF2-40B4-BE49-F238E27FC236}">
                <a16:creationId xmlns:a16="http://schemas.microsoft.com/office/drawing/2014/main" id="{F751AAFE-BC7C-0EE0-8BCC-607E297E9F93}"/>
              </a:ext>
            </a:extLst>
          </p:cNvPr>
          <p:cNvPicPr>
            <a:picLocks noChangeAspect="1"/>
          </p:cNvPicPr>
          <p:nvPr/>
        </p:nvPicPr>
        <p:blipFill>
          <a:blip r:embed="rId6"/>
          <a:stretch>
            <a:fillRect/>
          </a:stretch>
        </p:blipFill>
        <p:spPr>
          <a:xfrm>
            <a:off x="9139881" y="56927"/>
            <a:ext cx="4940300" cy="9842500"/>
          </a:xfrm>
          <a:prstGeom prst="rect">
            <a:avLst/>
          </a:prstGeom>
        </p:spPr>
      </p:pic>
      <p:sp>
        <p:nvSpPr>
          <p:cNvPr id="13" name="TextBox 12">
            <a:extLst>
              <a:ext uri="{FF2B5EF4-FFF2-40B4-BE49-F238E27FC236}">
                <a16:creationId xmlns:a16="http://schemas.microsoft.com/office/drawing/2014/main" id="{A60C1C03-6351-F1CD-253E-7442C07A5A56}"/>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184D6-346A-33B8-91FB-58A7B48C61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58B19EA-40CC-7161-18E9-F11BCDE6F7EE}"/>
              </a:ext>
            </a:extLst>
          </p:cNvPr>
          <p:cNvSpPr txBox="1"/>
          <p:nvPr/>
        </p:nvSpPr>
        <p:spPr>
          <a:xfrm>
            <a:off x="914400" y="438747"/>
            <a:ext cx="11251439" cy="96949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5400" b="1">
                <a:latin typeface="Poppins"/>
                <a:cs typeface="Poppins"/>
              </a:rPr>
              <a:t>Insights from User Reviews</a:t>
            </a:r>
          </a:p>
        </p:txBody>
      </p:sp>
      <p:sp>
        <p:nvSpPr>
          <p:cNvPr id="5" name="TextBox 4">
            <a:extLst>
              <a:ext uri="{FF2B5EF4-FFF2-40B4-BE49-F238E27FC236}">
                <a16:creationId xmlns:a16="http://schemas.microsoft.com/office/drawing/2014/main" id="{0987E3F1-D2BD-5256-D8EB-F4AE4C4A08A8}"/>
              </a:ext>
            </a:extLst>
          </p:cNvPr>
          <p:cNvSpPr txBox="1"/>
          <p:nvPr/>
        </p:nvSpPr>
        <p:spPr>
          <a:xfrm>
            <a:off x="914398" y="1238846"/>
            <a:ext cx="4114800" cy="5539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SG" sz="2700" spc="-225">
                <a:solidFill>
                  <a:schemeClr val="tx1">
                    <a:lumMod val="65000"/>
                    <a:lumOff val="35000"/>
                  </a:schemeClr>
                </a:solidFill>
                <a:latin typeface="Arial"/>
                <a:cs typeface="Arial"/>
              </a:rPr>
              <a:t>Prototype – 1</a:t>
            </a:r>
            <a:r>
              <a:rPr lang="en-SG" sz="2700" spc="-225" baseline="30000">
                <a:solidFill>
                  <a:schemeClr val="tx1">
                    <a:lumMod val="65000"/>
                    <a:lumOff val="35000"/>
                  </a:schemeClr>
                </a:solidFill>
                <a:latin typeface="Arial"/>
                <a:cs typeface="Arial"/>
              </a:rPr>
              <a:t>st</a:t>
            </a:r>
            <a:r>
              <a:rPr lang="en-SG" sz="2700" spc="-225">
                <a:solidFill>
                  <a:schemeClr val="tx1">
                    <a:lumMod val="65000"/>
                    <a:lumOff val="35000"/>
                  </a:schemeClr>
                </a:solidFill>
                <a:latin typeface="Arial"/>
                <a:cs typeface="Arial"/>
              </a:rPr>
              <a:t> iteration</a:t>
            </a:r>
          </a:p>
        </p:txBody>
      </p:sp>
      <p:sp>
        <p:nvSpPr>
          <p:cNvPr id="6" name="TextBox 5">
            <a:extLst>
              <a:ext uri="{FF2B5EF4-FFF2-40B4-BE49-F238E27FC236}">
                <a16:creationId xmlns:a16="http://schemas.microsoft.com/office/drawing/2014/main" id="{3BBBD17F-C0F8-4301-6498-7486F6DDFC5C}"/>
              </a:ext>
            </a:extLst>
          </p:cNvPr>
          <p:cNvSpPr txBox="1"/>
          <p:nvPr/>
        </p:nvSpPr>
        <p:spPr>
          <a:xfrm>
            <a:off x="11125202" y="2413001"/>
            <a:ext cx="5511800" cy="161582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u="sng" spc="-113" dirty="0">
                <a:solidFill>
                  <a:schemeClr val="tx1">
                    <a:lumMod val="76000"/>
                    <a:lumOff val="24000"/>
                  </a:schemeClr>
                </a:solidFill>
                <a:latin typeface="DM Sans" pitchFamily="2" charset="77"/>
                <a:cs typeface="Arial"/>
              </a:rPr>
              <a:t>Feature 1</a:t>
            </a:r>
          </a:p>
          <a:p>
            <a:r>
              <a:rPr lang="en-US" sz="2400" spc="-113" dirty="0">
                <a:solidFill>
                  <a:schemeClr val="tx1">
                    <a:lumMod val="95000"/>
                    <a:lumOff val="5000"/>
                  </a:schemeClr>
                </a:solidFill>
                <a:latin typeface="DM Sans"/>
                <a:cs typeface="Arial"/>
              </a:rPr>
              <a:t>User wants to </a:t>
            </a:r>
            <a:r>
              <a:rPr lang="en-US" sz="2400" b="1" spc="-113" dirty="0">
                <a:solidFill>
                  <a:schemeClr val="tx1">
                    <a:lumMod val="95000"/>
                    <a:lumOff val="5000"/>
                  </a:schemeClr>
                </a:solidFill>
                <a:latin typeface="DM Sans"/>
                <a:cs typeface="Arial"/>
              </a:rPr>
              <a:t>catalogue items</a:t>
            </a:r>
            <a:r>
              <a:rPr lang="en-US" sz="2400" spc="-113" dirty="0">
                <a:solidFill>
                  <a:schemeClr val="tx1">
                    <a:lumMod val="95000"/>
                    <a:lumOff val="5000"/>
                  </a:schemeClr>
                </a:solidFill>
                <a:latin typeface="DM Sans"/>
                <a:cs typeface="Arial"/>
              </a:rPr>
              <a:t> so that </a:t>
            </a:r>
            <a:r>
              <a:rPr lang="en-US" sz="2400" b="1" spc="-113" dirty="0">
                <a:solidFill>
                  <a:schemeClr val="tx1">
                    <a:lumMod val="95000"/>
                    <a:lumOff val="5000"/>
                  </a:schemeClr>
                </a:solidFill>
                <a:latin typeface="DM Sans"/>
                <a:cs typeface="Arial"/>
              </a:rPr>
              <a:t>quality assurance work is covered end-to-end</a:t>
            </a:r>
          </a:p>
        </p:txBody>
      </p:sp>
      <p:sp>
        <p:nvSpPr>
          <p:cNvPr id="7" name="TextBox 6">
            <a:extLst>
              <a:ext uri="{FF2B5EF4-FFF2-40B4-BE49-F238E27FC236}">
                <a16:creationId xmlns:a16="http://schemas.microsoft.com/office/drawing/2014/main" id="{177794C4-6FF7-197C-C45F-D75A0F7CEDF1}"/>
              </a:ext>
            </a:extLst>
          </p:cNvPr>
          <p:cNvSpPr txBox="1"/>
          <p:nvPr/>
        </p:nvSpPr>
        <p:spPr>
          <a:xfrm>
            <a:off x="11108266" y="4320206"/>
            <a:ext cx="5511800" cy="1985159"/>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u="sng" spc="-113" dirty="0">
                <a:solidFill>
                  <a:schemeClr val="tx1">
                    <a:lumMod val="76000"/>
                    <a:lumOff val="24000"/>
                  </a:schemeClr>
                </a:solidFill>
                <a:latin typeface="DM Sans" pitchFamily="2" charset="77"/>
                <a:cs typeface="Arial"/>
              </a:rPr>
              <a:t>Feature 2</a:t>
            </a:r>
          </a:p>
          <a:p>
            <a:r>
              <a:rPr lang="en-US" sz="2400" spc="-113" dirty="0">
                <a:solidFill>
                  <a:schemeClr val="tx1">
                    <a:lumMod val="95000"/>
                    <a:lumOff val="5000"/>
                  </a:schemeClr>
                </a:solidFill>
                <a:latin typeface="DM Sans"/>
                <a:cs typeface="Arial"/>
              </a:rPr>
              <a:t>User wants to </a:t>
            </a:r>
            <a:r>
              <a:rPr lang="en-US" sz="2400" b="1" spc="-113" dirty="0">
                <a:solidFill>
                  <a:schemeClr val="tx1">
                    <a:lumMod val="95000"/>
                    <a:lumOff val="5000"/>
                  </a:schemeClr>
                </a:solidFill>
                <a:latin typeface="DM Sans"/>
                <a:cs typeface="Arial"/>
              </a:rPr>
              <a:t>identify items that are rejected by customer, passed, failed internal checks </a:t>
            </a:r>
            <a:r>
              <a:rPr lang="en-US" sz="2400" spc="-113" dirty="0">
                <a:solidFill>
                  <a:schemeClr val="tx1">
                    <a:lumMod val="95000"/>
                    <a:lumOff val="5000"/>
                  </a:schemeClr>
                </a:solidFill>
                <a:latin typeface="DM Sans"/>
                <a:cs typeface="Arial"/>
              </a:rPr>
              <a:t>so that </a:t>
            </a:r>
            <a:r>
              <a:rPr lang="en-US" sz="2400" b="1" spc="-113" dirty="0">
                <a:solidFill>
                  <a:schemeClr val="tx1">
                    <a:lumMod val="95000"/>
                    <a:lumOff val="5000"/>
                  </a:schemeClr>
                </a:solidFill>
                <a:latin typeface="DM Sans"/>
                <a:cs typeface="Arial"/>
              </a:rPr>
              <a:t>they won't mistakenly validate the items</a:t>
            </a:r>
          </a:p>
        </p:txBody>
      </p:sp>
      <p:sp>
        <p:nvSpPr>
          <p:cNvPr id="8" name="TextBox 7">
            <a:extLst>
              <a:ext uri="{FF2B5EF4-FFF2-40B4-BE49-F238E27FC236}">
                <a16:creationId xmlns:a16="http://schemas.microsoft.com/office/drawing/2014/main" id="{4877FB7B-D949-3AE7-6E45-191B1B72F732}"/>
              </a:ext>
            </a:extLst>
          </p:cNvPr>
          <p:cNvSpPr txBox="1"/>
          <p:nvPr/>
        </p:nvSpPr>
        <p:spPr>
          <a:xfrm>
            <a:off x="11108266" y="6596743"/>
            <a:ext cx="5511800" cy="2354491"/>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u="sng" spc="-113" dirty="0">
                <a:solidFill>
                  <a:schemeClr val="tx1">
                    <a:lumMod val="76000"/>
                    <a:lumOff val="24000"/>
                  </a:schemeClr>
                </a:solidFill>
                <a:latin typeface="DM Sans" pitchFamily="2" charset="77"/>
                <a:cs typeface="Arial"/>
              </a:rPr>
              <a:t>Feature 3</a:t>
            </a:r>
          </a:p>
          <a:p>
            <a:r>
              <a:rPr lang="en-US" sz="2400" spc="-113" dirty="0">
                <a:solidFill>
                  <a:schemeClr val="tx1">
                    <a:lumMod val="95000"/>
                    <a:lumOff val="5000"/>
                  </a:schemeClr>
                </a:solidFill>
                <a:latin typeface="DM Sans"/>
                <a:cs typeface="Arial"/>
              </a:rPr>
              <a:t>User wants to </a:t>
            </a:r>
            <a:r>
              <a:rPr lang="en-US" sz="2400" b="1" spc="-113" dirty="0">
                <a:solidFill>
                  <a:schemeClr val="tx1">
                    <a:lumMod val="95000"/>
                    <a:lumOff val="5000"/>
                  </a:schemeClr>
                </a:solidFill>
                <a:latin typeface="DM Sans"/>
                <a:cs typeface="Arial"/>
              </a:rPr>
              <a:t>be able to add comments </a:t>
            </a:r>
            <a:r>
              <a:rPr lang="en-US" sz="2400" spc="-113" dirty="0">
                <a:solidFill>
                  <a:schemeClr val="tx1">
                    <a:lumMod val="95000"/>
                    <a:lumOff val="5000"/>
                  </a:schemeClr>
                </a:solidFill>
                <a:latin typeface="DM Sans"/>
                <a:cs typeface="Arial"/>
              </a:rPr>
              <a:t>so that </a:t>
            </a:r>
            <a:r>
              <a:rPr lang="en-US" sz="2400" b="1" spc="-113" dirty="0">
                <a:solidFill>
                  <a:schemeClr val="tx1">
                    <a:lumMod val="95000"/>
                    <a:lumOff val="5000"/>
                  </a:schemeClr>
                </a:solidFill>
                <a:latin typeface="DM Sans"/>
                <a:cs typeface="Arial"/>
              </a:rPr>
              <a:t>other quality assurance executives can conveniently check on latest updates of the item</a:t>
            </a:r>
          </a:p>
        </p:txBody>
      </p:sp>
      <p:sp>
        <p:nvSpPr>
          <p:cNvPr id="10" name="Freeform 6">
            <a:extLst>
              <a:ext uri="{FF2B5EF4-FFF2-40B4-BE49-F238E27FC236}">
                <a16:creationId xmlns:a16="http://schemas.microsoft.com/office/drawing/2014/main" id="{E05ABC08-8C0E-D9CB-FF3E-C89C4ECA3797}"/>
              </a:ext>
            </a:extLst>
          </p:cNvPr>
          <p:cNvSpPr/>
          <p:nvPr/>
        </p:nvSpPr>
        <p:spPr>
          <a:xfrm>
            <a:off x="10108016" y="2454216"/>
            <a:ext cx="810374" cy="767379"/>
          </a:xfrm>
          <a:custGeom>
            <a:avLst/>
            <a:gdLst/>
            <a:ahLst/>
            <a:cxnLst/>
            <a:rect l="l" t="t" r="r" b="b"/>
            <a:pathLst>
              <a:path w="758303" h="696260">
                <a:moveTo>
                  <a:pt x="0" y="0"/>
                </a:moveTo>
                <a:lnTo>
                  <a:pt x="758303" y="0"/>
                </a:lnTo>
                <a:lnTo>
                  <a:pt x="758303" y="696259"/>
                </a:lnTo>
                <a:lnTo>
                  <a:pt x="0" y="696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SG"/>
          </a:p>
        </p:txBody>
      </p:sp>
      <p:cxnSp>
        <p:nvCxnSpPr>
          <p:cNvPr id="11" name="Straight Arrow Connector 10">
            <a:extLst>
              <a:ext uri="{FF2B5EF4-FFF2-40B4-BE49-F238E27FC236}">
                <a16:creationId xmlns:a16="http://schemas.microsoft.com/office/drawing/2014/main" id="{50369BD1-09E7-CA13-5CC3-2669D57BA59F}"/>
              </a:ext>
            </a:extLst>
          </p:cNvPr>
          <p:cNvCxnSpPr/>
          <p:nvPr/>
        </p:nvCxnSpPr>
        <p:spPr>
          <a:xfrm flipV="1">
            <a:off x="920275" y="1779449"/>
            <a:ext cx="4622040" cy="7962"/>
          </a:xfrm>
          <a:prstGeom prst="straightConnector1">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Agenda">
            <a:extLst>
              <a:ext uri="{FF2B5EF4-FFF2-40B4-BE49-F238E27FC236}">
                <a16:creationId xmlns:a16="http://schemas.microsoft.com/office/drawing/2014/main" id="{929209FB-E20E-64CB-9103-6D7AAFAD0CD5}"/>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User Review</a:t>
            </a:r>
            <a:endParaRPr lang="en-US" sz="1200"/>
          </a:p>
        </p:txBody>
      </p:sp>
      <p:sp>
        <p:nvSpPr>
          <p:cNvPr id="12" name="Reviews  Mobile Strategy">
            <a:extLst>
              <a:ext uri="{FF2B5EF4-FFF2-40B4-BE49-F238E27FC236}">
                <a16:creationId xmlns:a16="http://schemas.microsoft.com/office/drawing/2014/main" id="{B2E19A6A-ECE7-900F-ACE2-208885C292B4}"/>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3" name="Product review Month XX">
            <a:extLst>
              <a:ext uri="{FF2B5EF4-FFF2-40B4-BE49-F238E27FC236}">
                <a16:creationId xmlns:a16="http://schemas.microsoft.com/office/drawing/2014/main" id="{5149B267-8657-0B7D-2EE0-A2A493A6F6EE}"/>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14" name="TextBox 9">
            <a:extLst>
              <a:ext uri="{FF2B5EF4-FFF2-40B4-BE49-F238E27FC236}">
                <a16:creationId xmlns:a16="http://schemas.microsoft.com/office/drawing/2014/main" id="{E497F56D-23D7-158F-26A3-07FB985EB78C}"/>
              </a:ext>
            </a:extLst>
          </p:cNvPr>
          <p:cNvSpPr txBox="1"/>
          <p:nvPr/>
        </p:nvSpPr>
        <p:spPr>
          <a:xfrm>
            <a:off x="1027708" y="5098248"/>
            <a:ext cx="7290264" cy="1477328"/>
          </a:xfrm>
          <a:prstGeom prst="rect">
            <a:avLst/>
          </a:prstGeom>
        </p:spPr>
        <p:txBody>
          <a:bodyPr wrap="square" lIns="0" tIns="0" rIns="0" bIns="0" rtlCol="0" anchor="t">
            <a:spAutoFit/>
          </a:bodyPr>
          <a:lstStyle/>
          <a:p>
            <a:pPr algn="just"/>
            <a:r>
              <a:rPr lang="en-US" sz="3200" b="1" dirty="0">
                <a:solidFill>
                  <a:srgbClr val="000000"/>
                </a:solidFill>
                <a:latin typeface="DM Sans Bold"/>
                <a:ea typeface="DM Sans Bold"/>
                <a:cs typeface="DM Sans Bold"/>
                <a:sym typeface="DM Sans Bold"/>
              </a:rPr>
              <a:t>“I still had to walk from warehouse to my desk in office to catalogue new items” </a:t>
            </a:r>
            <a:endParaRPr lang="en-US" dirty="0"/>
          </a:p>
        </p:txBody>
      </p:sp>
      <p:sp>
        <p:nvSpPr>
          <p:cNvPr id="15" name="TextBox 9">
            <a:extLst>
              <a:ext uri="{FF2B5EF4-FFF2-40B4-BE49-F238E27FC236}">
                <a16:creationId xmlns:a16="http://schemas.microsoft.com/office/drawing/2014/main" id="{BBC54BDA-7C2D-6085-A3C4-A3C15C904951}"/>
              </a:ext>
            </a:extLst>
          </p:cNvPr>
          <p:cNvSpPr txBox="1"/>
          <p:nvPr/>
        </p:nvSpPr>
        <p:spPr>
          <a:xfrm>
            <a:off x="993840" y="6961376"/>
            <a:ext cx="9152931" cy="984885"/>
          </a:xfrm>
          <a:prstGeom prst="rect">
            <a:avLst/>
          </a:prstGeom>
        </p:spPr>
        <p:txBody>
          <a:bodyPr wrap="square" lIns="0" tIns="0" rIns="0" bIns="0" rtlCol="0" anchor="t">
            <a:spAutoFit/>
          </a:bodyPr>
          <a:lstStyle/>
          <a:p>
            <a:pPr algn="l"/>
            <a:r>
              <a:rPr lang="en-US" sz="3200" b="1" dirty="0">
                <a:solidFill>
                  <a:srgbClr val="000000"/>
                </a:solidFill>
                <a:latin typeface="DM Sans Bold"/>
                <a:ea typeface="DM Sans Bold"/>
                <a:cs typeface="DM Sans Bold"/>
                <a:sym typeface="DM Sans Bold"/>
              </a:rPr>
              <a:t>“I recall </a:t>
            </a:r>
            <a:r>
              <a:rPr lang="en-US" sz="3200" b="1" i="1" dirty="0">
                <a:solidFill>
                  <a:srgbClr val="000000"/>
                </a:solidFill>
                <a:latin typeface="DM Sans Bold"/>
                <a:ea typeface="DM Sans Bold"/>
                <a:cs typeface="DM Sans Bold"/>
                <a:sym typeface="DM Sans Bold"/>
              </a:rPr>
              <a:t>someone</a:t>
            </a:r>
            <a:r>
              <a:rPr lang="en-US" sz="3200" b="1" dirty="0">
                <a:solidFill>
                  <a:srgbClr val="000000"/>
                </a:solidFill>
                <a:latin typeface="DM Sans Bold"/>
                <a:ea typeface="DM Sans Bold"/>
                <a:cs typeface="DM Sans Bold"/>
                <a:sym typeface="DM Sans Bold"/>
              </a:rPr>
              <a:t> telling me this item was rejected, but it still showed up in Search”</a:t>
            </a:r>
          </a:p>
        </p:txBody>
      </p:sp>
      <p:sp>
        <p:nvSpPr>
          <p:cNvPr id="9" name="TextBox 8">
            <a:extLst>
              <a:ext uri="{FF2B5EF4-FFF2-40B4-BE49-F238E27FC236}">
                <a16:creationId xmlns:a16="http://schemas.microsoft.com/office/drawing/2014/main" id="{AF1B6ECC-60C5-AE3F-6AEB-EBED3B35112B}"/>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09</a:t>
            </a:r>
            <a:endParaRPr lang="en-GB" sz="2800" b="1">
              <a:solidFill>
                <a:srgbClr val="FFC000"/>
              </a:solidFill>
              <a:latin typeface="Poppins"/>
              <a:cs typeface="Poppins"/>
            </a:endParaRPr>
          </a:p>
        </p:txBody>
      </p:sp>
      <p:sp>
        <p:nvSpPr>
          <p:cNvPr id="17" name="Freeform 4">
            <a:extLst>
              <a:ext uri="{FF2B5EF4-FFF2-40B4-BE49-F238E27FC236}">
                <a16:creationId xmlns:a16="http://schemas.microsoft.com/office/drawing/2014/main" id="{DECC08EB-7924-15FB-CAD5-AEC5D1D8B272}"/>
              </a:ext>
            </a:extLst>
          </p:cNvPr>
          <p:cNvSpPr/>
          <p:nvPr/>
        </p:nvSpPr>
        <p:spPr>
          <a:xfrm>
            <a:off x="1032635" y="3929902"/>
            <a:ext cx="803420" cy="782969"/>
          </a:xfrm>
          <a:custGeom>
            <a:avLst/>
            <a:gdLst/>
            <a:ahLst/>
            <a:cxnLst/>
            <a:rect l="l" t="t" r="r" b="b"/>
            <a:pathLst>
              <a:path w="803419" h="782968">
                <a:moveTo>
                  <a:pt x="0" y="0"/>
                </a:moveTo>
                <a:lnTo>
                  <a:pt x="803419" y="0"/>
                </a:lnTo>
                <a:lnTo>
                  <a:pt x="803419" y="782968"/>
                </a:lnTo>
                <a:lnTo>
                  <a:pt x="0" y="7829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Tree>
    <p:extLst>
      <p:ext uri="{BB962C8B-B14F-4D97-AF65-F5344CB8AC3E}">
        <p14:creationId xmlns:p14="http://schemas.microsoft.com/office/powerpoint/2010/main" val="143973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8251C-CA31-46C9-B8D8-8AD0282EB9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1996B40-4943-2340-07BF-F64923B7F400}"/>
              </a:ext>
            </a:extLst>
          </p:cNvPr>
          <p:cNvSpPr txBox="1"/>
          <p:nvPr/>
        </p:nvSpPr>
        <p:spPr>
          <a:xfrm>
            <a:off x="5410200" y="421108"/>
            <a:ext cx="5537201" cy="136960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8000" b="1">
                <a:latin typeface="DM Sans" pitchFamily="2" charset="77"/>
                <a:cs typeface="Poppins"/>
              </a:rPr>
              <a:t>Prototype</a:t>
            </a:r>
          </a:p>
        </p:txBody>
      </p:sp>
      <p:sp>
        <p:nvSpPr>
          <p:cNvPr id="5" name="TextBox 4">
            <a:extLst>
              <a:ext uri="{FF2B5EF4-FFF2-40B4-BE49-F238E27FC236}">
                <a16:creationId xmlns:a16="http://schemas.microsoft.com/office/drawing/2014/main" id="{3FEBE798-56B6-958A-BB37-65CE8FC5D621}"/>
              </a:ext>
            </a:extLst>
          </p:cNvPr>
          <p:cNvSpPr txBox="1"/>
          <p:nvPr/>
        </p:nvSpPr>
        <p:spPr>
          <a:xfrm>
            <a:off x="5511800" y="1599068"/>
            <a:ext cx="5537201" cy="630942"/>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SG" sz="3200" spc="-225">
                <a:solidFill>
                  <a:schemeClr val="tx1">
                    <a:lumMod val="65000"/>
                    <a:lumOff val="35000"/>
                  </a:schemeClr>
                </a:solidFill>
                <a:latin typeface="Arial"/>
                <a:cs typeface="Arial"/>
              </a:rPr>
              <a:t>2</a:t>
            </a:r>
            <a:r>
              <a:rPr lang="en-SG" sz="3200" spc="-225" baseline="30000">
                <a:solidFill>
                  <a:schemeClr val="tx1">
                    <a:lumMod val="65000"/>
                    <a:lumOff val="35000"/>
                  </a:schemeClr>
                </a:solidFill>
                <a:latin typeface="Arial"/>
                <a:cs typeface="Arial"/>
              </a:rPr>
              <a:t>nd</a:t>
            </a:r>
            <a:r>
              <a:rPr lang="en-SG" sz="3200" spc="-225">
                <a:solidFill>
                  <a:schemeClr val="tx1">
                    <a:lumMod val="65000"/>
                    <a:lumOff val="35000"/>
                  </a:schemeClr>
                </a:solidFill>
                <a:latin typeface="Arial"/>
                <a:cs typeface="Arial"/>
              </a:rPr>
              <a:t> iteration | User Insights</a:t>
            </a:r>
          </a:p>
        </p:txBody>
      </p:sp>
      <p:sp>
        <p:nvSpPr>
          <p:cNvPr id="6" name="TextBox 5">
            <a:extLst>
              <a:ext uri="{FF2B5EF4-FFF2-40B4-BE49-F238E27FC236}">
                <a16:creationId xmlns:a16="http://schemas.microsoft.com/office/drawing/2014/main" id="{B84A4598-8680-A0F6-A9A8-BB8AA5D32ECA}"/>
              </a:ext>
            </a:extLst>
          </p:cNvPr>
          <p:cNvSpPr txBox="1"/>
          <p:nvPr/>
        </p:nvSpPr>
        <p:spPr>
          <a:xfrm>
            <a:off x="5552989" y="4137454"/>
            <a:ext cx="4961239" cy="567847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400" dirty="0">
                <a:solidFill>
                  <a:schemeClr val="tx1">
                    <a:lumMod val="76000"/>
                    <a:lumOff val="24000"/>
                  </a:schemeClr>
                </a:solidFill>
                <a:latin typeface="DM Sans"/>
              </a:rPr>
              <a:t>Provided color to checks - images not black and white like on excel sheets</a:t>
            </a:r>
            <a:endParaRPr lang="en-US" dirty="0">
              <a:solidFill>
                <a:schemeClr val="tx1">
                  <a:lumMod val="76000"/>
                  <a:lumOff val="24000"/>
                </a:schemeClr>
              </a:solidFill>
              <a:ea typeface="Calibri"/>
              <a:cs typeface="Calibri"/>
            </a:endParaRPr>
          </a:p>
          <a:p>
            <a:endParaRPr lang="en-US" sz="2400" dirty="0">
              <a:solidFill>
                <a:schemeClr val="tx1">
                  <a:lumMod val="76000"/>
                  <a:lumOff val="24000"/>
                </a:schemeClr>
              </a:solidFill>
              <a:latin typeface="DM Sans"/>
            </a:endParaRPr>
          </a:p>
          <a:p>
            <a:r>
              <a:rPr lang="en-US" sz="2400" dirty="0">
                <a:solidFill>
                  <a:schemeClr val="tx1">
                    <a:lumMod val="76000"/>
                    <a:lumOff val="24000"/>
                  </a:schemeClr>
                </a:solidFill>
                <a:latin typeface="DM Sans"/>
              </a:rPr>
              <a:t>No more walking from desk to warehouse with bulky documents</a:t>
            </a:r>
            <a:endParaRPr lang="en-US" dirty="0">
              <a:solidFill>
                <a:schemeClr val="tx1">
                  <a:lumMod val="76000"/>
                  <a:lumOff val="24000"/>
                </a:schemeClr>
              </a:solidFill>
            </a:endParaRPr>
          </a:p>
          <a:p>
            <a:endParaRPr lang="en-US" sz="2400" dirty="0">
              <a:solidFill>
                <a:schemeClr val="tx1">
                  <a:lumMod val="76000"/>
                  <a:lumOff val="24000"/>
                </a:schemeClr>
              </a:solidFill>
              <a:latin typeface="DM Sans"/>
            </a:endParaRPr>
          </a:p>
          <a:p>
            <a:r>
              <a:rPr lang="en-US" sz="2400" dirty="0">
                <a:solidFill>
                  <a:schemeClr val="tx1">
                    <a:lumMod val="76000"/>
                    <a:lumOff val="24000"/>
                  </a:schemeClr>
                </a:solidFill>
                <a:latin typeface="DM Sans"/>
              </a:rPr>
              <a:t>AI assistance improved </a:t>
            </a:r>
            <a:endParaRPr lang="en-US" dirty="0">
              <a:solidFill>
                <a:schemeClr val="tx1">
                  <a:lumMod val="76000"/>
                  <a:lumOff val="24000"/>
                </a:schemeClr>
              </a:solidFill>
              <a:latin typeface="Calibri"/>
              <a:ea typeface="Calibri"/>
              <a:cs typeface="Calibri"/>
            </a:endParaRPr>
          </a:p>
          <a:p>
            <a:r>
              <a:rPr lang="en-US" sz="2400" dirty="0">
                <a:solidFill>
                  <a:schemeClr val="tx1">
                    <a:lumMod val="76000"/>
                    <a:lumOff val="24000"/>
                  </a:schemeClr>
                </a:solidFill>
                <a:latin typeface="DM Sans"/>
              </a:rPr>
              <a:t>accuracy – lessen load on burden of human accuracy</a:t>
            </a:r>
            <a:endParaRPr lang="en-US" dirty="0">
              <a:solidFill>
                <a:schemeClr val="tx1">
                  <a:lumMod val="76000"/>
                  <a:lumOff val="24000"/>
                </a:schemeClr>
              </a:solidFill>
              <a:ea typeface="Calibri"/>
              <a:cs typeface="Calibri"/>
            </a:endParaRPr>
          </a:p>
          <a:p>
            <a:endParaRPr lang="en-US" sz="2400" dirty="0">
              <a:solidFill>
                <a:schemeClr val="tx1">
                  <a:lumMod val="76000"/>
                  <a:lumOff val="24000"/>
                </a:schemeClr>
              </a:solidFill>
              <a:latin typeface="DM Sans"/>
            </a:endParaRPr>
          </a:p>
          <a:p>
            <a:endParaRPr lang="en-US" sz="2400" dirty="0">
              <a:solidFill>
                <a:schemeClr val="tx1">
                  <a:lumMod val="76000"/>
                  <a:lumOff val="24000"/>
                </a:schemeClr>
              </a:solidFill>
              <a:latin typeface="DM Sans"/>
            </a:endParaRPr>
          </a:p>
          <a:p>
            <a:endParaRPr lang="en-US" sz="2400" dirty="0">
              <a:solidFill>
                <a:schemeClr val="tx1">
                  <a:lumMod val="76000"/>
                  <a:lumOff val="24000"/>
                </a:schemeClr>
              </a:solidFill>
              <a:latin typeface="DM Sans"/>
              <a:ea typeface="Calibri"/>
              <a:cs typeface="Calibri"/>
            </a:endParaRPr>
          </a:p>
          <a:p>
            <a:endParaRPr lang="en-US" sz="2400" dirty="0">
              <a:solidFill>
                <a:schemeClr val="tx1">
                  <a:lumMod val="76000"/>
                  <a:lumOff val="24000"/>
                </a:schemeClr>
              </a:solidFill>
              <a:latin typeface="DM Sans" pitchFamily="2" charset="77"/>
            </a:endParaRPr>
          </a:p>
        </p:txBody>
      </p:sp>
      <p:sp>
        <p:nvSpPr>
          <p:cNvPr id="4" name="TextBox 3">
            <a:extLst>
              <a:ext uri="{FF2B5EF4-FFF2-40B4-BE49-F238E27FC236}">
                <a16:creationId xmlns:a16="http://schemas.microsoft.com/office/drawing/2014/main" id="{F34E7701-35CB-DDA7-369B-6D8492DD17D1}"/>
              </a:ext>
            </a:extLst>
          </p:cNvPr>
          <p:cNvSpPr txBox="1"/>
          <p:nvPr/>
        </p:nvSpPr>
        <p:spPr>
          <a:xfrm>
            <a:off x="5511800" y="2256136"/>
            <a:ext cx="9042399" cy="415498"/>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a:t>Product Prototype: </a:t>
            </a:r>
            <a:r>
              <a:rPr lang="en-US">
                <a:hlinkClick r:id="rId3"/>
              </a:rPr>
              <a:t>Figma</a:t>
            </a:r>
            <a:endParaRPr lang="en-US">
              <a:hlinkClick r:id="rId4"/>
            </a:endParaRPr>
          </a:p>
        </p:txBody>
      </p:sp>
      <p:pic>
        <p:nvPicPr>
          <p:cNvPr id="10" name="Picture 9" descr="A screenshot of a phone&#10;&#10;AI-generated content may be incorrect.">
            <a:extLst>
              <a:ext uri="{FF2B5EF4-FFF2-40B4-BE49-F238E27FC236}">
                <a16:creationId xmlns:a16="http://schemas.microsoft.com/office/drawing/2014/main" id="{D13B4D2B-E96B-21C9-77BC-4E7B524DDB7E}"/>
              </a:ext>
            </a:extLst>
          </p:cNvPr>
          <p:cNvPicPr>
            <a:picLocks noChangeAspect="1"/>
          </p:cNvPicPr>
          <p:nvPr/>
        </p:nvPicPr>
        <p:blipFill>
          <a:blip r:embed="rId5"/>
          <a:stretch>
            <a:fillRect/>
          </a:stretch>
        </p:blipFill>
        <p:spPr>
          <a:xfrm>
            <a:off x="450273" y="711200"/>
            <a:ext cx="4623954" cy="9156701"/>
          </a:xfrm>
          <a:prstGeom prst="rect">
            <a:avLst/>
          </a:prstGeom>
        </p:spPr>
      </p:pic>
      <p:cxnSp>
        <p:nvCxnSpPr>
          <p:cNvPr id="7" name="Straight Arrow Connector 6">
            <a:extLst>
              <a:ext uri="{FF2B5EF4-FFF2-40B4-BE49-F238E27FC236}">
                <a16:creationId xmlns:a16="http://schemas.microsoft.com/office/drawing/2014/main" id="{36ADE04A-BEDC-4B7F-FDD0-6CF455BC23ED}"/>
              </a:ext>
            </a:extLst>
          </p:cNvPr>
          <p:cNvCxnSpPr/>
          <p:nvPr/>
        </p:nvCxnSpPr>
        <p:spPr>
          <a:xfrm flipV="1">
            <a:off x="5554132" y="2220280"/>
            <a:ext cx="4622040" cy="7962"/>
          </a:xfrm>
          <a:prstGeom prst="straightConnector1">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Agenda">
            <a:extLst>
              <a:ext uri="{FF2B5EF4-FFF2-40B4-BE49-F238E27FC236}">
                <a16:creationId xmlns:a16="http://schemas.microsoft.com/office/drawing/2014/main" id="{66892024-FFCD-250E-6C4F-9B5CDF4F8DF7}"/>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2</a:t>
            </a:r>
            <a:r>
              <a:rPr lang="en-US" sz="1200" kern="0" spc="-75" baseline="30000">
                <a:latin typeface="Inter Regular" pitchFamily="34" charset="0"/>
                <a:ea typeface="Inter Regular" pitchFamily="34" charset="-122"/>
              </a:rPr>
              <a:t>nd</a:t>
            </a:r>
            <a:r>
              <a:rPr lang="en-US" sz="1200" kern="0" spc="-75">
                <a:latin typeface="Inter Regular" pitchFamily="34" charset="0"/>
                <a:ea typeface="Inter Regular" pitchFamily="34" charset="-122"/>
              </a:rPr>
              <a:t> Iteration</a:t>
            </a:r>
            <a:endParaRPr lang="en-US" sz="1200"/>
          </a:p>
        </p:txBody>
      </p:sp>
      <p:sp>
        <p:nvSpPr>
          <p:cNvPr id="8" name="Reviews  Mobile Strategy">
            <a:extLst>
              <a:ext uri="{FF2B5EF4-FFF2-40B4-BE49-F238E27FC236}">
                <a16:creationId xmlns:a16="http://schemas.microsoft.com/office/drawing/2014/main" id="{3F500EE9-6654-753A-7B21-8944133E006A}"/>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1" name="Product review Month XX">
            <a:extLst>
              <a:ext uri="{FF2B5EF4-FFF2-40B4-BE49-F238E27FC236}">
                <a16:creationId xmlns:a16="http://schemas.microsoft.com/office/drawing/2014/main" id="{71C224D0-2B81-DD3C-53DD-0AA6F4AB0A82}"/>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9" name="TextBox 8">
            <a:extLst>
              <a:ext uri="{FF2B5EF4-FFF2-40B4-BE49-F238E27FC236}">
                <a16:creationId xmlns:a16="http://schemas.microsoft.com/office/drawing/2014/main" id="{673E180C-A86C-7528-40C8-6AD3500E1B7C}"/>
              </a:ext>
            </a:extLst>
          </p:cNvPr>
          <p:cNvSpPr txBox="1"/>
          <p:nvPr/>
        </p:nvSpPr>
        <p:spPr>
          <a:xfrm>
            <a:off x="5554362" y="3397026"/>
            <a:ext cx="6247714"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800" b="1" dirty="0">
                <a:latin typeface="DM Sans"/>
                <a:cs typeface="Poppins"/>
              </a:rPr>
              <a:t>User Insights</a:t>
            </a:r>
            <a:endParaRPr lang="en-US" sz="2800" dirty="0">
              <a:ea typeface="Calibri"/>
              <a:cs typeface="Calibri"/>
            </a:endParaRPr>
          </a:p>
        </p:txBody>
      </p:sp>
      <p:sp>
        <p:nvSpPr>
          <p:cNvPr id="12" name="TextBox 11">
            <a:extLst>
              <a:ext uri="{FF2B5EF4-FFF2-40B4-BE49-F238E27FC236}">
                <a16:creationId xmlns:a16="http://schemas.microsoft.com/office/drawing/2014/main" id="{D8636D90-5C8C-802D-70EB-975F42F2090A}"/>
              </a:ext>
            </a:extLst>
          </p:cNvPr>
          <p:cNvSpPr txBox="1"/>
          <p:nvPr/>
        </p:nvSpPr>
        <p:spPr>
          <a:xfrm>
            <a:off x="11660659" y="3397026"/>
            <a:ext cx="6247714" cy="56938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US" sz="2800" b="1" dirty="0">
                <a:latin typeface="DM Sans"/>
                <a:cs typeface="Poppins"/>
              </a:rPr>
              <a:t>Business Impact</a:t>
            </a:r>
            <a:endParaRPr lang="en-US" sz="2800" dirty="0">
              <a:ea typeface="Calibri"/>
              <a:cs typeface="Calibri"/>
            </a:endParaRPr>
          </a:p>
        </p:txBody>
      </p:sp>
      <p:sp>
        <p:nvSpPr>
          <p:cNvPr id="13" name="TextBox 12">
            <a:extLst>
              <a:ext uri="{FF2B5EF4-FFF2-40B4-BE49-F238E27FC236}">
                <a16:creationId xmlns:a16="http://schemas.microsoft.com/office/drawing/2014/main" id="{03B8E285-006C-9EC9-D564-BCF8918B858F}"/>
              </a:ext>
            </a:extLst>
          </p:cNvPr>
          <p:cNvSpPr txBox="1"/>
          <p:nvPr/>
        </p:nvSpPr>
        <p:spPr>
          <a:xfrm>
            <a:off x="11659287" y="4137454"/>
            <a:ext cx="5421705" cy="4201150"/>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marL="342900" indent="-342900">
              <a:buFont typeface="Wingdings"/>
              <a:buChar char="Ø"/>
            </a:pPr>
            <a:r>
              <a:rPr lang="en-US" sz="2400" dirty="0">
                <a:solidFill>
                  <a:schemeClr val="tx1">
                    <a:lumMod val="76000"/>
                    <a:lumOff val="24000"/>
                  </a:schemeClr>
                </a:solidFill>
                <a:latin typeface="DM Sans"/>
              </a:rPr>
              <a:t>Saving around 10 – 13 minutes per item check leading to more items checked per hour</a:t>
            </a:r>
            <a:endParaRPr lang="en-US" dirty="0">
              <a:solidFill>
                <a:schemeClr val="tx1">
                  <a:lumMod val="76000"/>
                  <a:lumOff val="24000"/>
                </a:schemeClr>
              </a:solidFill>
              <a:ea typeface="Calibri"/>
              <a:cs typeface="Calibri"/>
            </a:endParaRPr>
          </a:p>
          <a:p>
            <a:pPr marL="342900" indent="-342900">
              <a:buFont typeface="Wingdings"/>
              <a:buChar char="Ø"/>
            </a:pPr>
            <a:endParaRPr lang="en-US" sz="2400" dirty="0">
              <a:solidFill>
                <a:schemeClr val="tx1">
                  <a:lumMod val="76000"/>
                  <a:lumOff val="24000"/>
                </a:schemeClr>
              </a:solidFill>
              <a:latin typeface="DM Sans"/>
            </a:endParaRPr>
          </a:p>
          <a:p>
            <a:pPr marL="342900" indent="-342900">
              <a:buFont typeface="Wingdings"/>
              <a:buChar char="Ø"/>
            </a:pPr>
            <a:r>
              <a:rPr lang="en-US" sz="2400" dirty="0">
                <a:solidFill>
                  <a:schemeClr val="tx1">
                    <a:lumMod val="76000"/>
                    <a:lumOff val="24000"/>
                  </a:schemeClr>
                </a:solidFill>
                <a:latin typeface="DM Sans"/>
              </a:rPr>
              <a:t>Lesser customer returns </a:t>
            </a:r>
            <a:r>
              <a:rPr lang="en-US" dirty="0">
                <a:solidFill>
                  <a:srgbClr val="000000"/>
                </a:solidFill>
                <a:latin typeface="DM Sans"/>
              </a:rPr>
              <a:t>→</a:t>
            </a:r>
            <a:r>
              <a:rPr lang="en-US" sz="2400" dirty="0">
                <a:solidFill>
                  <a:schemeClr val="tx1">
                    <a:lumMod val="76000"/>
                    <a:lumOff val="24000"/>
                  </a:schemeClr>
                </a:solidFill>
                <a:latin typeface="DM Sans"/>
              </a:rPr>
              <a:t> enhance brand credibility </a:t>
            </a:r>
            <a:r>
              <a:rPr lang="en-US" dirty="0">
                <a:solidFill>
                  <a:srgbClr val="000000"/>
                </a:solidFill>
                <a:latin typeface="DM Sans"/>
              </a:rPr>
              <a:t>→</a:t>
            </a:r>
            <a:r>
              <a:rPr lang="en-US" sz="2400" dirty="0">
                <a:solidFill>
                  <a:schemeClr val="tx1">
                    <a:lumMod val="76000"/>
                    <a:lumOff val="24000"/>
                  </a:schemeClr>
                </a:solidFill>
                <a:latin typeface="DM Sans"/>
              </a:rPr>
              <a:t> potential upside financial returns</a:t>
            </a:r>
            <a:endParaRPr lang="en-US" dirty="0">
              <a:solidFill>
                <a:schemeClr val="tx1">
                  <a:lumMod val="76000"/>
                  <a:lumOff val="24000"/>
                </a:schemeClr>
              </a:solidFill>
              <a:ea typeface="Calibri"/>
              <a:cs typeface="Calibri"/>
            </a:endParaRPr>
          </a:p>
          <a:p>
            <a:endParaRPr lang="en-US" sz="2400" dirty="0">
              <a:solidFill>
                <a:schemeClr val="tx1">
                  <a:lumMod val="76000"/>
                  <a:lumOff val="24000"/>
                </a:schemeClr>
              </a:solidFill>
              <a:latin typeface="DM Sans"/>
            </a:endParaRPr>
          </a:p>
          <a:p>
            <a:endParaRPr lang="en-US" sz="2400" dirty="0">
              <a:solidFill>
                <a:schemeClr val="tx1">
                  <a:lumMod val="76000"/>
                  <a:lumOff val="24000"/>
                </a:schemeClr>
              </a:solidFill>
              <a:latin typeface="DM Sans"/>
              <a:ea typeface="Calibri"/>
              <a:cs typeface="Calibri"/>
            </a:endParaRPr>
          </a:p>
          <a:p>
            <a:endParaRPr lang="en-US" sz="2400" dirty="0">
              <a:solidFill>
                <a:schemeClr val="tx1">
                  <a:lumMod val="76000"/>
                  <a:lumOff val="24000"/>
                </a:schemeClr>
              </a:solidFill>
              <a:latin typeface="DM Sans" pitchFamily="2" charset="77"/>
            </a:endParaRPr>
          </a:p>
        </p:txBody>
      </p:sp>
      <p:sp>
        <p:nvSpPr>
          <p:cNvPr id="15" name="Freeform 37">
            <a:extLst>
              <a:ext uri="{FF2B5EF4-FFF2-40B4-BE49-F238E27FC236}">
                <a16:creationId xmlns:a16="http://schemas.microsoft.com/office/drawing/2014/main" id="{0E77F718-8EE9-23FD-87CC-52FDCD793BA0}"/>
              </a:ext>
            </a:extLst>
          </p:cNvPr>
          <p:cNvSpPr/>
          <p:nvPr/>
        </p:nvSpPr>
        <p:spPr>
          <a:xfrm>
            <a:off x="8034472" y="3269694"/>
            <a:ext cx="829994" cy="829994"/>
          </a:xfrm>
          <a:custGeom>
            <a:avLst/>
            <a:gdLst/>
            <a:ahLst/>
            <a:cxnLst/>
            <a:rect l="l" t="t" r="r" b="b"/>
            <a:pathLst>
              <a:path w="829994" h="829994">
                <a:moveTo>
                  <a:pt x="0" y="0"/>
                </a:moveTo>
                <a:lnTo>
                  <a:pt x="829995" y="0"/>
                </a:lnTo>
                <a:lnTo>
                  <a:pt x="829995" y="829994"/>
                </a:lnTo>
                <a:lnTo>
                  <a:pt x="0" y="8299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17" name="Freeform 31">
            <a:extLst>
              <a:ext uri="{FF2B5EF4-FFF2-40B4-BE49-F238E27FC236}">
                <a16:creationId xmlns:a16="http://schemas.microsoft.com/office/drawing/2014/main" id="{A3C0CEA4-4589-E1B9-9DFF-7E66C6E42636}"/>
              </a:ext>
            </a:extLst>
          </p:cNvPr>
          <p:cNvSpPr/>
          <p:nvPr/>
        </p:nvSpPr>
        <p:spPr>
          <a:xfrm>
            <a:off x="14900563" y="3268169"/>
            <a:ext cx="744893" cy="725933"/>
          </a:xfrm>
          <a:custGeom>
            <a:avLst/>
            <a:gdLst/>
            <a:ahLst/>
            <a:cxnLst/>
            <a:rect l="l" t="t" r="r" b="b"/>
            <a:pathLst>
              <a:path w="744893" h="725932">
                <a:moveTo>
                  <a:pt x="0" y="0"/>
                </a:moveTo>
                <a:lnTo>
                  <a:pt x="744893" y="0"/>
                </a:lnTo>
                <a:lnTo>
                  <a:pt x="744893" y="725931"/>
                </a:lnTo>
                <a:lnTo>
                  <a:pt x="0" y="7259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19" name="TextBox 18">
            <a:extLst>
              <a:ext uri="{FF2B5EF4-FFF2-40B4-BE49-F238E27FC236}">
                <a16:creationId xmlns:a16="http://schemas.microsoft.com/office/drawing/2014/main" id="{09EE2117-CE57-DBE3-9EFC-919B09D9AB66}"/>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10</a:t>
            </a:r>
          </a:p>
        </p:txBody>
      </p:sp>
      <p:sp>
        <p:nvSpPr>
          <p:cNvPr id="14" name="AutoShape 2">
            <a:extLst>
              <a:ext uri="{FF2B5EF4-FFF2-40B4-BE49-F238E27FC236}">
                <a16:creationId xmlns:a16="http://schemas.microsoft.com/office/drawing/2014/main" id="{156862DA-1A13-D78A-D030-638FB121EFA1}"/>
              </a:ext>
            </a:extLst>
          </p:cNvPr>
          <p:cNvSpPr/>
          <p:nvPr/>
        </p:nvSpPr>
        <p:spPr>
          <a:xfrm>
            <a:off x="17250697" y="8223454"/>
            <a:ext cx="0" cy="1006565"/>
          </a:xfrm>
          <a:prstGeom prst="line">
            <a:avLst/>
          </a:prstGeom>
          <a:ln w="190500" cap="flat">
            <a:solidFill>
              <a:srgbClr val="3A986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19780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5"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814786" y="1123997"/>
            <a:ext cx="6876222" cy="1611275"/>
          </a:xfrm>
          <a:prstGeom prst="rect">
            <a:avLst/>
          </a:prstGeom>
        </p:spPr>
        <p:txBody>
          <a:bodyPr wrap="square" lIns="0" tIns="0" rIns="0" bIns="0" rtlCol="0" anchor="t">
            <a:spAutoFit/>
          </a:bodyPr>
          <a:lstStyle/>
          <a:p>
            <a:pPr algn="l">
              <a:lnSpc>
                <a:spcPts val="13392"/>
              </a:lnSpc>
            </a:pPr>
            <a:r>
              <a:rPr lang="en-US" sz="8800" b="1" dirty="0">
                <a:solidFill>
                  <a:srgbClr val="000000"/>
                </a:solidFill>
                <a:latin typeface="DM Sans Bold"/>
                <a:ea typeface="DM Sans Bold"/>
                <a:cs typeface="DM Sans Bold"/>
                <a:sym typeface="DM Sans Bold"/>
              </a:rPr>
              <a:t>Challenges</a:t>
            </a:r>
          </a:p>
        </p:txBody>
      </p:sp>
      <p:sp>
        <p:nvSpPr>
          <p:cNvPr id="6" name="TextBox 6"/>
          <p:cNvSpPr txBox="1"/>
          <p:nvPr/>
        </p:nvSpPr>
        <p:spPr>
          <a:xfrm>
            <a:off x="13854741" y="1488087"/>
            <a:ext cx="3808973" cy="693844"/>
          </a:xfrm>
          <a:prstGeom prst="rect">
            <a:avLst/>
          </a:prstGeom>
        </p:spPr>
        <p:txBody>
          <a:bodyPr wrap="square" lIns="0" tIns="0" rIns="0" bIns="0" rtlCol="0" anchor="t">
            <a:spAutoFit/>
          </a:bodyPr>
          <a:lstStyle/>
          <a:p>
            <a:pPr>
              <a:lnSpc>
                <a:spcPts val="2674"/>
              </a:lnSpc>
            </a:pPr>
            <a:r>
              <a:rPr lang="en-US" sz="2450" b="1" dirty="0">
                <a:solidFill>
                  <a:srgbClr val="433833"/>
                </a:solidFill>
                <a:latin typeface="DM Sans"/>
                <a:ea typeface="+mn-lt"/>
                <a:cs typeface="+mn-lt"/>
                <a:sym typeface="DM Sans Bold"/>
              </a:rPr>
              <a:t>Developing the </a:t>
            </a:r>
            <a:r>
              <a:rPr lang="en-US" sz="2400" b="1" dirty="0">
                <a:solidFill>
                  <a:srgbClr val="433833"/>
                </a:solidFill>
                <a:latin typeface="DM Sans"/>
                <a:ea typeface="+mn-lt"/>
                <a:cs typeface="+mn-lt"/>
                <a:sym typeface="DM Sans Bold"/>
              </a:rPr>
              <a:t>Prototype</a:t>
            </a:r>
            <a:endParaRPr lang="en-US" b="1" dirty="0">
              <a:latin typeface="DM Sans"/>
              <a:ea typeface="Calibri"/>
              <a:cs typeface="Calibri"/>
            </a:endParaRPr>
          </a:p>
        </p:txBody>
      </p:sp>
      <p:sp>
        <p:nvSpPr>
          <p:cNvPr id="9" name="TextBox 9"/>
          <p:cNvSpPr txBox="1"/>
          <p:nvPr/>
        </p:nvSpPr>
        <p:spPr>
          <a:xfrm>
            <a:off x="13854741" y="2172603"/>
            <a:ext cx="3618473" cy="738664"/>
          </a:xfrm>
          <a:prstGeom prst="rect">
            <a:avLst/>
          </a:prstGeom>
        </p:spPr>
        <p:txBody>
          <a:bodyPr lIns="0" tIns="0" rIns="0" bIns="0" rtlCol="0" anchor="t">
            <a:spAutoFit/>
          </a:bodyPr>
          <a:lstStyle/>
          <a:p>
            <a:pPr defTabSz="889044"/>
            <a:r>
              <a:rPr lang="en-US" sz="2400" dirty="0">
                <a:latin typeface="DM Sans"/>
                <a:ea typeface="+mn-lt"/>
                <a:cs typeface="+mn-lt"/>
              </a:rPr>
              <a:t>Accuracy of computer vision algorithm</a:t>
            </a:r>
            <a:endParaRPr lang="en-US" dirty="0"/>
          </a:p>
        </p:txBody>
      </p:sp>
      <p:sp>
        <p:nvSpPr>
          <p:cNvPr id="13" name="Rectangle 12" descr="Gears">
            <a:extLst>
              <a:ext uri="{FF2B5EF4-FFF2-40B4-BE49-F238E27FC236}">
                <a16:creationId xmlns:a16="http://schemas.microsoft.com/office/drawing/2014/main" id="{DD6D0EBE-F253-4F12-2710-C41FEBE07658}"/>
              </a:ext>
            </a:extLst>
          </p:cNvPr>
          <p:cNvSpPr/>
          <p:nvPr/>
        </p:nvSpPr>
        <p:spPr>
          <a:xfrm>
            <a:off x="13092289" y="1268736"/>
            <a:ext cx="673392" cy="67339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a:p>
        </p:txBody>
      </p:sp>
      <p:sp>
        <p:nvSpPr>
          <p:cNvPr id="20" name="Agenda">
            <a:extLst>
              <a:ext uri="{FF2B5EF4-FFF2-40B4-BE49-F238E27FC236}">
                <a16:creationId xmlns:a16="http://schemas.microsoft.com/office/drawing/2014/main" id="{775F2AC4-E0D4-E365-6CE6-A8F6406DA2C3}"/>
              </a:ext>
            </a:extLst>
          </p:cNvPr>
          <p:cNvSpPr/>
          <p:nvPr/>
        </p:nvSpPr>
        <p:spPr>
          <a:xfrm>
            <a:off x="9144000" y="9771970"/>
            <a:ext cx="1752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Challenges and Key Concepts</a:t>
            </a:r>
            <a:endParaRPr lang="en-US" sz="1200"/>
          </a:p>
        </p:txBody>
      </p:sp>
      <p:sp>
        <p:nvSpPr>
          <p:cNvPr id="21" name="Reviews  Mobile Strategy">
            <a:extLst>
              <a:ext uri="{FF2B5EF4-FFF2-40B4-BE49-F238E27FC236}">
                <a16:creationId xmlns:a16="http://schemas.microsoft.com/office/drawing/2014/main" id="{42A7D5F6-9AB7-C0D7-CA65-1B9060C52F7C}"/>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22" name="Product review Month XX">
            <a:extLst>
              <a:ext uri="{FF2B5EF4-FFF2-40B4-BE49-F238E27FC236}">
                <a16:creationId xmlns:a16="http://schemas.microsoft.com/office/drawing/2014/main" id="{337EA165-81DE-1ED1-AEDF-ADAEE1A8CC6A}"/>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24" name="TextBox 5">
            <a:extLst>
              <a:ext uri="{FF2B5EF4-FFF2-40B4-BE49-F238E27FC236}">
                <a16:creationId xmlns:a16="http://schemas.microsoft.com/office/drawing/2014/main" id="{CD030A91-6D0B-1A49-4090-CAF946C5353C}"/>
              </a:ext>
            </a:extLst>
          </p:cNvPr>
          <p:cNvSpPr txBox="1"/>
          <p:nvPr/>
        </p:nvSpPr>
        <p:spPr>
          <a:xfrm>
            <a:off x="910435" y="5399860"/>
            <a:ext cx="6876222" cy="2708434"/>
          </a:xfrm>
          <a:prstGeom prst="rect">
            <a:avLst/>
          </a:prstGeom>
        </p:spPr>
        <p:txBody>
          <a:bodyPr wrap="square" lIns="0" tIns="0" rIns="0" bIns="0" rtlCol="0" anchor="t">
            <a:spAutoFit/>
          </a:bodyPr>
          <a:lstStyle/>
          <a:p>
            <a:pPr algn="l"/>
            <a:r>
              <a:rPr lang="en-US" sz="8800" b="1">
                <a:solidFill>
                  <a:srgbClr val="000000"/>
                </a:solidFill>
                <a:latin typeface="DM Sans Bold"/>
                <a:ea typeface="DM Sans Bold"/>
                <a:cs typeface="DM Sans Bold"/>
                <a:sym typeface="DM Sans Bold"/>
              </a:rPr>
              <a:t>Key Concepts </a:t>
            </a:r>
            <a:endParaRPr lang="en-US"/>
          </a:p>
        </p:txBody>
      </p:sp>
      <p:sp>
        <p:nvSpPr>
          <p:cNvPr id="25" name="TextBox 9">
            <a:extLst>
              <a:ext uri="{FF2B5EF4-FFF2-40B4-BE49-F238E27FC236}">
                <a16:creationId xmlns:a16="http://schemas.microsoft.com/office/drawing/2014/main" id="{01C3D2C9-6614-5E6C-5A86-1F4C2FEAB3F2}"/>
              </a:ext>
            </a:extLst>
          </p:cNvPr>
          <p:cNvSpPr txBox="1"/>
          <p:nvPr/>
        </p:nvSpPr>
        <p:spPr>
          <a:xfrm>
            <a:off x="9071645" y="5157418"/>
            <a:ext cx="10760014" cy="4856714"/>
          </a:xfrm>
          <a:prstGeom prst="rect">
            <a:avLst/>
          </a:prstGeom>
        </p:spPr>
        <p:txBody>
          <a:bodyPr wrap="square" lIns="0" tIns="0" rIns="0" bIns="0" rtlCol="0" anchor="t">
            <a:spAutoFit/>
          </a:bodyPr>
          <a:lstStyle/>
          <a:p>
            <a:pPr marL="342900" indent="-342900" defTabSz="889044">
              <a:spcBef>
                <a:spcPct val="0"/>
              </a:spcBef>
              <a:spcAft>
                <a:spcPct val="35000"/>
              </a:spcAft>
              <a:buFont typeface="Wingdings"/>
              <a:buChar char="v"/>
            </a:pPr>
            <a:r>
              <a:rPr lang="en-US" sz="2400" dirty="0">
                <a:latin typeface="DM Sans"/>
                <a:ea typeface="Calibri"/>
                <a:cs typeface="Calibri"/>
              </a:rPr>
              <a:t>Objective-Key Results</a:t>
            </a:r>
          </a:p>
          <a:p>
            <a:pPr defTabSz="889044">
              <a:spcBef>
                <a:spcPct val="0"/>
              </a:spcBef>
              <a:spcAft>
                <a:spcPct val="35000"/>
              </a:spcAft>
            </a:pPr>
            <a:r>
              <a:rPr lang="en-US" sz="2400" dirty="0">
                <a:latin typeface="DM Sans"/>
                <a:ea typeface="Calibri"/>
                <a:cs typeface="Calibri"/>
              </a:rPr>
              <a:t> </a:t>
            </a:r>
            <a:r>
              <a:rPr lang="en-US" sz="2400" dirty="0">
                <a:solidFill>
                  <a:schemeClr val="tx1">
                    <a:lumMod val="65000"/>
                    <a:lumOff val="35000"/>
                  </a:schemeClr>
                </a:solidFill>
                <a:latin typeface="DM Sans"/>
                <a:ea typeface="Calibri"/>
                <a:cs typeface="Calibri"/>
              </a:rPr>
              <a:t>Clear focus for product development</a:t>
            </a:r>
          </a:p>
          <a:p>
            <a:pPr defTabSz="889044">
              <a:spcBef>
                <a:spcPct val="0"/>
              </a:spcBef>
              <a:spcAft>
                <a:spcPct val="35000"/>
              </a:spcAft>
            </a:pPr>
            <a:endParaRPr lang="en-US" sz="2400" dirty="0">
              <a:latin typeface="DM Sans"/>
            </a:endParaRPr>
          </a:p>
          <a:p>
            <a:pPr marL="342900" indent="-342900" defTabSz="889044">
              <a:spcBef>
                <a:spcPct val="0"/>
              </a:spcBef>
              <a:spcAft>
                <a:spcPct val="35000"/>
              </a:spcAft>
              <a:buFont typeface="Wingdings"/>
              <a:buChar char="v"/>
            </a:pPr>
            <a:r>
              <a:rPr lang="en-US" sz="2400" dirty="0">
                <a:latin typeface="DM Sans"/>
              </a:rPr>
              <a:t>Agile - User Stories					</a:t>
            </a:r>
            <a:endParaRPr lang="en-US" dirty="0"/>
          </a:p>
          <a:p>
            <a:pPr defTabSz="889044">
              <a:spcBef>
                <a:spcPct val="0"/>
              </a:spcBef>
              <a:spcAft>
                <a:spcPct val="35000"/>
              </a:spcAft>
            </a:pPr>
            <a:r>
              <a:rPr lang="en-US" sz="2400" dirty="0">
                <a:solidFill>
                  <a:schemeClr val="tx1">
                    <a:lumMod val="65000"/>
                    <a:lumOff val="35000"/>
                  </a:schemeClr>
                </a:solidFill>
                <a:latin typeface="DM Sans"/>
                <a:ea typeface="Calibri"/>
                <a:cs typeface="Calibri"/>
              </a:rPr>
              <a:t> Enhance clarity of requirement</a:t>
            </a:r>
          </a:p>
          <a:p>
            <a:pPr defTabSz="889044">
              <a:spcBef>
                <a:spcPct val="0"/>
              </a:spcBef>
              <a:spcAft>
                <a:spcPct val="35000"/>
              </a:spcAft>
            </a:pPr>
            <a:endParaRPr lang="en-US" sz="2400" dirty="0">
              <a:solidFill>
                <a:schemeClr val="tx1">
                  <a:lumMod val="65000"/>
                  <a:lumOff val="35000"/>
                </a:schemeClr>
              </a:solidFill>
              <a:latin typeface="DM Sans"/>
              <a:ea typeface="Calibri"/>
              <a:cs typeface="Calibri"/>
            </a:endParaRPr>
          </a:p>
          <a:p>
            <a:pPr marL="342900" indent="-342900" defTabSz="889044">
              <a:spcBef>
                <a:spcPct val="0"/>
              </a:spcBef>
              <a:spcAft>
                <a:spcPct val="35000"/>
              </a:spcAft>
              <a:buFont typeface="Wingdings,Sans-Serif"/>
              <a:buChar char="v"/>
            </a:pPr>
            <a:r>
              <a:rPr lang="en-US" sz="2400" dirty="0">
                <a:latin typeface="DM Sans"/>
                <a:ea typeface="Calibri"/>
                <a:cs typeface="Calibri"/>
              </a:rPr>
              <a:t>Usability Heuristics </a:t>
            </a:r>
          </a:p>
          <a:p>
            <a:pPr defTabSz="889044">
              <a:spcBef>
                <a:spcPct val="0"/>
              </a:spcBef>
              <a:spcAft>
                <a:spcPct val="35000"/>
              </a:spcAft>
            </a:pPr>
            <a:r>
              <a:rPr lang="en-US" sz="2400" dirty="0">
                <a:latin typeface="DM Sans"/>
                <a:ea typeface="Calibri"/>
                <a:cs typeface="Calibri"/>
              </a:rPr>
              <a:t> </a:t>
            </a:r>
            <a:r>
              <a:rPr lang="en-US" sz="2400" dirty="0">
                <a:solidFill>
                  <a:schemeClr val="tx1">
                    <a:lumMod val="65000"/>
                    <a:lumOff val="35000"/>
                  </a:schemeClr>
                </a:solidFill>
                <a:latin typeface="DM Sans"/>
                <a:ea typeface="Calibri"/>
                <a:cs typeface="Calibri"/>
              </a:rPr>
              <a:t>Familiar - Recognition</a:t>
            </a:r>
          </a:p>
          <a:p>
            <a:pPr defTabSz="889044">
              <a:spcBef>
                <a:spcPct val="0"/>
              </a:spcBef>
              <a:spcAft>
                <a:spcPct val="35000"/>
              </a:spcAft>
            </a:pPr>
            <a:r>
              <a:rPr lang="en-US" sz="2400" dirty="0">
                <a:solidFill>
                  <a:schemeClr val="tx1">
                    <a:lumMod val="65000"/>
                    <a:lumOff val="35000"/>
                  </a:schemeClr>
                </a:solidFill>
                <a:latin typeface="DM Sans"/>
                <a:ea typeface="Calibri"/>
                <a:cs typeface="Calibri"/>
              </a:rPr>
              <a:t> Aesthetic and Minimalist Design </a:t>
            </a:r>
          </a:p>
          <a:p>
            <a:pPr defTabSz="889044">
              <a:spcBef>
                <a:spcPct val="0"/>
              </a:spcBef>
              <a:spcAft>
                <a:spcPct val="35000"/>
              </a:spcAft>
            </a:pPr>
            <a:endParaRPr lang="en-US" sz="2400" dirty="0">
              <a:solidFill>
                <a:schemeClr val="tx1">
                  <a:lumMod val="65000"/>
                  <a:lumOff val="35000"/>
                </a:schemeClr>
              </a:solidFill>
              <a:latin typeface="DM Sans"/>
              <a:ea typeface="Calibri"/>
              <a:cs typeface="Calibri"/>
            </a:endParaRPr>
          </a:p>
        </p:txBody>
      </p:sp>
      <p:cxnSp>
        <p:nvCxnSpPr>
          <p:cNvPr id="2" name="Straight Arrow Connector 1">
            <a:extLst>
              <a:ext uri="{FF2B5EF4-FFF2-40B4-BE49-F238E27FC236}">
                <a16:creationId xmlns:a16="http://schemas.microsoft.com/office/drawing/2014/main" id="{1A83D6BF-D435-E8FB-ECFF-E94D46691725}"/>
              </a:ext>
            </a:extLst>
          </p:cNvPr>
          <p:cNvCxnSpPr/>
          <p:nvPr/>
        </p:nvCxnSpPr>
        <p:spPr>
          <a:xfrm flipH="1">
            <a:off x="7691008" y="6293135"/>
            <a:ext cx="22861" cy="2708910"/>
          </a:xfrm>
          <a:prstGeom prst="straightConnector1">
            <a:avLst/>
          </a:prstGeom>
          <a:ln>
            <a:solidFill>
              <a:srgbClr val="3A9869"/>
            </a:solidFill>
          </a:ln>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EEABA33F-B4A4-0F66-07DB-EFD05D88E920}"/>
              </a:ext>
            </a:extLst>
          </p:cNvPr>
          <p:cNvSpPr txBox="1"/>
          <p:nvPr/>
        </p:nvSpPr>
        <p:spPr>
          <a:xfrm>
            <a:off x="1784571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11</a:t>
            </a:r>
          </a:p>
        </p:txBody>
      </p:sp>
      <p:sp>
        <p:nvSpPr>
          <p:cNvPr id="3" name="Rectangle 2" descr="Bullseye">
            <a:extLst>
              <a:ext uri="{FF2B5EF4-FFF2-40B4-BE49-F238E27FC236}">
                <a16:creationId xmlns:a16="http://schemas.microsoft.com/office/drawing/2014/main" id="{F76A99E9-2549-9441-D208-60398658F83F}"/>
              </a:ext>
            </a:extLst>
          </p:cNvPr>
          <p:cNvSpPr/>
          <p:nvPr/>
        </p:nvSpPr>
        <p:spPr>
          <a:xfrm>
            <a:off x="8141428" y="1257320"/>
            <a:ext cx="853994" cy="807782"/>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a:p>
        </p:txBody>
      </p:sp>
      <p:sp>
        <p:nvSpPr>
          <p:cNvPr id="7" name="TextBox 6">
            <a:extLst>
              <a:ext uri="{FF2B5EF4-FFF2-40B4-BE49-F238E27FC236}">
                <a16:creationId xmlns:a16="http://schemas.microsoft.com/office/drawing/2014/main" id="{BAC29E1B-4996-D239-5820-8BB01E8BE52F}"/>
              </a:ext>
            </a:extLst>
          </p:cNvPr>
          <p:cNvSpPr txBox="1"/>
          <p:nvPr/>
        </p:nvSpPr>
        <p:spPr>
          <a:xfrm>
            <a:off x="9071645" y="1489360"/>
            <a:ext cx="3618473" cy="693844"/>
          </a:xfrm>
          <a:prstGeom prst="rect">
            <a:avLst/>
          </a:prstGeom>
        </p:spPr>
        <p:txBody>
          <a:bodyPr lIns="0" tIns="0" rIns="0" bIns="0" rtlCol="0" anchor="t">
            <a:spAutoFit/>
          </a:bodyPr>
          <a:lstStyle/>
          <a:p>
            <a:pPr algn="l">
              <a:lnSpc>
                <a:spcPts val="2674"/>
              </a:lnSpc>
            </a:pPr>
            <a:r>
              <a:rPr lang="en-US" sz="2400" b="1" dirty="0">
                <a:solidFill>
                  <a:srgbClr val="433833"/>
                </a:solidFill>
                <a:latin typeface="DM Sans Bold"/>
                <a:ea typeface="DM Sans Bold"/>
                <a:cs typeface="DM Sans Bold"/>
                <a:sym typeface="DM Sans Bold"/>
              </a:rPr>
              <a:t>Constructing the Problem Statement</a:t>
            </a:r>
          </a:p>
        </p:txBody>
      </p:sp>
      <p:sp>
        <p:nvSpPr>
          <p:cNvPr id="8" name="TextBox 9">
            <a:extLst>
              <a:ext uri="{FF2B5EF4-FFF2-40B4-BE49-F238E27FC236}">
                <a16:creationId xmlns:a16="http://schemas.microsoft.com/office/drawing/2014/main" id="{A1719FC1-56B7-332E-D4A5-F26B9650885B}"/>
              </a:ext>
            </a:extLst>
          </p:cNvPr>
          <p:cNvSpPr txBox="1"/>
          <p:nvPr/>
        </p:nvSpPr>
        <p:spPr>
          <a:xfrm>
            <a:off x="9071645" y="2211861"/>
            <a:ext cx="3618473" cy="738664"/>
          </a:xfrm>
          <a:prstGeom prst="rect">
            <a:avLst/>
          </a:prstGeom>
        </p:spPr>
        <p:txBody>
          <a:bodyPr lIns="0" tIns="0" rIns="0" bIns="0" rtlCol="0" anchor="t">
            <a:spAutoFit/>
          </a:bodyPr>
          <a:lstStyle/>
          <a:p>
            <a:pPr defTabSz="889044">
              <a:spcBef>
                <a:spcPct val="0"/>
              </a:spcBef>
              <a:spcAft>
                <a:spcPct val="35000"/>
              </a:spcAft>
            </a:pPr>
            <a:r>
              <a:rPr lang="en-US" sz="2400" dirty="0">
                <a:latin typeface="DM Sans" pitchFamily="2" charset="77"/>
              </a:rPr>
              <a:t>Accurately identify the persona</a:t>
            </a:r>
          </a:p>
        </p:txBody>
      </p:sp>
      <p:sp>
        <p:nvSpPr>
          <p:cNvPr id="17" name="AutoShape 2">
            <a:extLst>
              <a:ext uri="{FF2B5EF4-FFF2-40B4-BE49-F238E27FC236}">
                <a16:creationId xmlns:a16="http://schemas.microsoft.com/office/drawing/2014/main" id="{FA8ECDB5-F3B5-FF87-1D14-3897CC5F9CF9}"/>
              </a:ext>
            </a:extLst>
          </p:cNvPr>
          <p:cNvSpPr/>
          <p:nvPr/>
        </p:nvSpPr>
        <p:spPr>
          <a:xfrm>
            <a:off x="962891" y="8910038"/>
            <a:ext cx="2368145" cy="0"/>
          </a:xfrm>
          <a:prstGeom prst="line">
            <a:avLst/>
          </a:prstGeom>
          <a:ln w="190500" cap="flat">
            <a:solidFill>
              <a:srgbClr val="3A9869"/>
            </a:solidFill>
            <a:prstDash val="solid"/>
            <a:headEnd type="none" w="sm" len="sm"/>
            <a:tailEnd type="none" w="sm" len="sm"/>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2EF4CFA8-FF65-CB77-37A7-1C0C113A3679}"/>
              </a:ext>
            </a:extLst>
          </p:cNvPr>
          <p:cNvPicPr>
            <a:picLocks noChangeAspect="1"/>
          </p:cNvPicPr>
          <p:nvPr/>
        </p:nvPicPr>
        <p:blipFill>
          <a:blip r:embed="rId2"/>
          <a:stretch>
            <a:fillRect/>
          </a:stretch>
        </p:blipFill>
        <p:spPr>
          <a:xfrm>
            <a:off x="0" y="0"/>
            <a:ext cx="18288000" cy="10287000"/>
          </a:xfrm>
          <a:prstGeom prst="rect">
            <a:avLst/>
          </a:prstGeom>
          <a:solidFill>
            <a:schemeClr val="tx1"/>
          </a:solidFill>
          <a:ln>
            <a:solidFill>
              <a:schemeClr val="tx1"/>
            </a:solidFill>
          </a:ln>
        </p:spPr>
      </p:pic>
      <p:sp>
        <p:nvSpPr>
          <p:cNvPr id="3" name="TextBox 2">
            <a:extLst>
              <a:ext uri="{FF2B5EF4-FFF2-40B4-BE49-F238E27FC236}">
                <a16:creationId xmlns:a16="http://schemas.microsoft.com/office/drawing/2014/main" id="{653E7A41-0F71-D6C6-5689-54D9E97C5A66}"/>
              </a:ext>
            </a:extLst>
          </p:cNvPr>
          <p:cNvSpPr txBox="1"/>
          <p:nvPr/>
        </p:nvSpPr>
        <p:spPr>
          <a:xfrm>
            <a:off x="7306614" y="4658934"/>
            <a:ext cx="11428926" cy="969496"/>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r>
              <a:rPr lang="en-GB" sz="5400" b="1">
                <a:solidFill>
                  <a:schemeClr val="bg1"/>
                </a:solidFill>
                <a:latin typeface="Microsoft Sans Serif"/>
                <a:ea typeface="Calibri"/>
                <a:cs typeface="Calibri"/>
              </a:rPr>
              <a:t>thank you.</a:t>
            </a:r>
            <a:endParaRPr lang="en-US" sz="2700">
              <a:solidFill>
                <a:schemeClr val="bg1"/>
              </a:solidFill>
            </a:endParaRPr>
          </a:p>
        </p:txBody>
      </p:sp>
    </p:spTree>
    <p:extLst>
      <p:ext uri="{BB962C8B-B14F-4D97-AF65-F5344CB8AC3E}">
        <p14:creationId xmlns:p14="http://schemas.microsoft.com/office/powerpoint/2010/main" val="2628947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oup 2" descr="preencoded.png"/>
          <p:cNvPicPr>
            <a:picLocks noChangeAspect="1"/>
          </p:cNvPicPr>
          <p:nvPr/>
        </p:nvPicPr>
        <p:blipFill>
          <a:blip r:embed="rId3"/>
          <a:srcRect/>
          <a:stretch/>
        </p:blipFill>
        <p:spPr>
          <a:xfrm>
            <a:off x="0" y="0"/>
            <a:ext cx="18288000" cy="10287000"/>
          </a:xfrm>
          <a:prstGeom prst="rect">
            <a:avLst/>
          </a:prstGeom>
          <a:solidFill>
            <a:schemeClr val="tx1"/>
          </a:solidFill>
          <a:ln>
            <a:solidFill>
              <a:schemeClr val="tx1"/>
            </a:solidFill>
          </a:ln>
        </p:spPr>
      </p:pic>
      <p:pic>
        <p:nvPicPr>
          <p:cNvPr id="3" name="Group 2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09600" y="9334500"/>
            <a:ext cx="8277225" cy="333375"/>
          </a:xfrm>
          <a:prstGeom prst="rect">
            <a:avLst/>
          </a:prstGeom>
        </p:spPr>
      </p:pic>
      <p:pic>
        <p:nvPicPr>
          <p:cNvPr id="9" name="Group 13" descr="preencoded.png">
            <a:extLst>
              <a:ext uri="{FF2B5EF4-FFF2-40B4-BE49-F238E27FC236}">
                <a16:creationId xmlns:a16="http://schemas.microsoft.com/office/drawing/2014/main" id="{82F0AF8B-2657-5043-2462-DA082C75DDE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19125" y="9334500"/>
            <a:ext cx="8448675" cy="333375"/>
          </a:xfrm>
          <a:prstGeom prst="rect">
            <a:avLst/>
          </a:prstGeom>
        </p:spPr>
      </p:pic>
      <p:sp>
        <p:nvSpPr>
          <p:cNvPr id="10" name="Goals">
            <a:extLst>
              <a:ext uri="{FF2B5EF4-FFF2-40B4-BE49-F238E27FC236}">
                <a16:creationId xmlns:a16="http://schemas.microsoft.com/office/drawing/2014/main" id="{63C30602-B0C1-3757-D18C-2E110E71B41D}"/>
              </a:ext>
            </a:extLst>
          </p:cNvPr>
          <p:cNvSpPr/>
          <p:nvPr/>
        </p:nvSpPr>
        <p:spPr>
          <a:xfrm>
            <a:off x="8648700" y="952500"/>
            <a:ext cx="3748166" cy="419100"/>
          </a:xfrm>
          <a:prstGeom prst="rect">
            <a:avLst/>
          </a:prstGeom>
          <a:noFill/>
          <a:ln/>
        </p:spPr>
        <p:txBody>
          <a:bodyPr wrap="square" lIns="0" tIns="0" rIns="0" bIns="0" rtlCol="0" anchor="t"/>
          <a:lstStyle/>
          <a:p>
            <a:pPr>
              <a:lnSpc>
                <a:spcPts val="3321"/>
              </a:lnSpc>
            </a:pPr>
            <a:r>
              <a:rPr lang="en-US" sz="2700" kern="0" spc="-150">
                <a:solidFill>
                  <a:schemeClr val="bg1"/>
                </a:solidFill>
                <a:latin typeface="Work Sans"/>
                <a:ea typeface="Inter Regular"/>
              </a:rPr>
              <a:t>User Persona</a:t>
            </a:r>
            <a:endParaRPr lang="en-US">
              <a:solidFill>
                <a:schemeClr val="bg1"/>
              </a:solidFill>
            </a:endParaRPr>
          </a:p>
        </p:txBody>
      </p:sp>
      <p:sp>
        <p:nvSpPr>
          <p:cNvPr id="11" name="Part 1">
            <a:extLst>
              <a:ext uri="{FF2B5EF4-FFF2-40B4-BE49-F238E27FC236}">
                <a16:creationId xmlns:a16="http://schemas.microsoft.com/office/drawing/2014/main" id="{6F3C7A90-3920-9024-2379-4EEF0DB0351C}"/>
              </a:ext>
            </a:extLst>
          </p:cNvPr>
          <p:cNvSpPr/>
          <p:nvPr/>
        </p:nvSpPr>
        <p:spPr>
          <a:xfrm>
            <a:off x="16921162" y="952500"/>
            <a:ext cx="876300"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rPr>
              <a:t>01</a:t>
            </a:r>
            <a:endParaRPr lang="en-US" sz="2700">
              <a:solidFill>
                <a:schemeClr val="bg1"/>
              </a:solidFill>
            </a:endParaRPr>
          </a:p>
        </p:txBody>
      </p:sp>
      <p:sp>
        <p:nvSpPr>
          <p:cNvPr id="12" name="Vision for the Mobile roadmap">
            <a:extLst>
              <a:ext uri="{FF2B5EF4-FFF2-40B4-BE49-F238E27FC236}">
                <a16:creationId xmlns:a16="http://schemas.microsoft.com/office/drawing/2014/main" id="{F6A41AF6-D09B-39D0-F7D6-8CA95CEAC78D}"/>
              </a:ext>
            </a:extLst>
          </p:cNvPr>
          <p:cNvSpPr/>
          <p:nvPr/>
        </p:nvSpPr>
        <p:spPr>
          <a:xfrm>
            <a:off x="8648700" y="1828800"/>
            <a:ext cx="3143250"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13" name="name_04">
            <a:extLst>
              <a:ext uri="{FF2B5EF4-FFF2-40B4-BE49-F238E27FC236}">
                <a16:creationId xmlns:a16="http://schemas.microsoft.com/office/drawing/2014/main" id="{E554FAAF-EA01-7321-F622-361CEE4AD450}"/>
              </a:ext>
            </a:extLst>
          </p:cNvPr>
          <p:cNvSpPr/>
          <p:nvPr/>
        </p:nvSpPr>
        <p:spPr>
          <a:xfrm>
            <a:off x="17049750" y="1828800"/>
            <a:ext cx="314325"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14" name="Goals for the quarter">
            <a:extLst>
              <a:ext uri="{FF2B5EF4-FFF2-40B4-BE49-F238E27FC236}">
                <a16:creationId xmlns:a16="http://schemas.microsoft.com/office/drawing/2014/main" id="{D24512AB-ACE1-7027-1199-B1D05A1A3906}"/>
              </a:ext>
            </a:extLst>
          </p:cNvPr>
          <p:cNvSpPr/>
          <p:nvPr/>
        </p:nvSpPr>
        <p:spPr>
          <a:xfrm>
            <a:off x="8648700" y="2381250"/>
            <a:ext cx="2181225"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15" name="name_05">
            <a:extLst>
              <a:ext uri="{FF2B5EF4-FFF2-40B4-BE49-F238E27FC236}">
                <a16:creationId xmlns:a16="http://schemas.microsoft.com/office/drawing/2014/main" id="{88F014B3-5971-E4C8-1A86-10975D54215A}"/>
              </a:ext>
            </a:extLst>
          </p:cNvPr>
          <p:cNvSpPr/>
          <p:nvPr/>
        </p:nvSpPr>
        <p:spPr>
          <a:xfrm>
            <a:off x="17049750" y="2381250"/>
            <a:ext cx="314325"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16" name="Mobile strategy">
            <a:extLst>
              <a:ext uri="{FF2B5EF4-FFF2-40B4-BE49-F238E27FC236}">
                <a16:creationId xmlns:a16="http://schemas.microsoft.com/office/drawing/2014/main" id="{E6F19446-5EEA-E4BE-C35C-66347E517337}"/>
              </a:ext>
            </a:extLst>
          </p:cNvPr>
          <p:cNvSpPr/>
          <p:nvPr/>
        </p:nvSpPr>
        <p:spPr>
          <a:xfrm>
            <a:off x="8629688" y="1839340"/>
            <a:ext cx="374816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a:ea typeface="Inter Regular"/>
                <a:cs typeface="Inter Regular" pitchFamily="34" charset="-120"/>
              </a:rPr>
              <a:t>User Journey</a:t>
            </a:r>
            <a:endParaRPr lang="en-US" sz="2700">
              <a:solidFill>
                <a:schemeClr val="bg1"/>
              </a:solidFill>
              <a:latin typeface="Work Sans" pitchFamily="2" charset="77"/>
            </a:endParaRPr>
          </a:p>
        </p:txBody>
      </p:sp>
      <p:sp>
        <p:nvSpPr>
          <p:cNvPr id="17" name="Part 2">
            <a:extLst>
              <a:ext uri="{FF2B5EF4-FFF2-40B4-BE49-F238E27FC236}">
                <a16:creationId xmlns:a16="http://schemas.microsoft.com/office/drawing/2014/main" id="{DBF07677-CB4F-5A5B-9CFA-3098E060E182}"/>
              </a:ext>
            </a:extLst>
          </p:cNvPr>
          <p:cNvSpPr/>
          <p:nvPr/>
        </p:nvSpPr>
        <p:spPr>
          <a:xfrm>
            <a:off x="16921162" y="1839340"/>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02</a:t>
            </a:r>
            <a:endParaRPr lang="en-US" sz="2700">
              <a:solidFill>
                <a:schemeClr val="bg1"/>
              </a:solidFill>
            </a:endParaRPr>
          </a:p>
        </p:txBody>
      </p:sp>
      <p:sp>
        <p:nvSpPr>
          <p:cNvPr id="18" name="Design concepts">
            <a:extLst>
              <a:ext uri="{FF2B5EF4-FFF2-40B4-BE49-F238E27FC236}">
                <a16:creationId xmlns:a16="http://schemas.microsoft.com/office/drawing/2014/main" id="{35820559-5BF7-F47F-32B8-56255CA395AE}"/>
              </a:ext>
            </a:extLst>
          </p:cNvPr>
          <p:cNvSpPr/>
          <p:nvPr/>
        </p:nvSpPr>
        <p:spPr>
          <a:xfrm>
            <a:off x="8648076" y="2676525"/>
            <a:ext cx="5022954" cy="419100"/>
          </a:xfrm>
          <a:prstGeom prst="rect">
            <a:avLst/>
          </a:prstGeom>
          <a:noFill/>
          <a:ln/>
        </p:spPr>
        <p:txBody>
          <a:bodyPr wrap="square" lIns="0" tIns="0" rIns="0" bIns="0" rtlCol="0" anchor="t"/>
          <a:lstStyle/>
          <a:p>
            <a:pPr>
              <a:lnSpc>
                <a:spcPts val="3321"/>
              </a:lnSpc>
            </a:pPr>
            <a:r>
              <a:rPr lang="en-US" sz="2700" kern="0" spc="-150">
                <a:solidFill>
                  <a:schemeClr val="bg1"/>
                </a:solidFill>
                <a:latin typeface="Work Sans"/>
                <a:ea typeface="Inter Regular"/>
              </a:rPr>
              <a:t>Problem Statement</a:t>
            </a:r>
            <a:endParaRPr lang="en-US"/>
          </a:p>
        </p:txBody>
      </p:sp>
      <p:sp>
        <p:nvSpPr>
          <p:cNvPr id="19" name="Agenda">
            <a:extLst>
              <a:ext uri="{FF2B5EF4-FFF2-40B4-BE49-F238E27FC236}">
                <a16:creationId xmlns:a16="http://schemas.microsoft.com/office/drawing/2014/main" id="{8CA2B89C-2904-6F91-335A-1001E07C0B41}"/>
              </a:ext>
            </a:extLst>
          </p:cNvPr>
          <p:cNvSpPr/>
          <p:nvPr/>
        </p:nvSpPr>
        <p:spPr>
          <a:xfrm>
            <a:off x="934817" y="885825"/>
            <a:ext cx="3634490" cy="942975"/>
          </a:xfrm>
          <a:prstGeom prst="rect">
            <a:avLst/>
          </a:prstGeom>
          <a:noFill/>
          <a:ln/>
        </p:spPr>
        <p:txBody>
          <a:bodyPr wrap="square" lIns="0" tIns="0" rIns="0" bIns="0" rtlCol="0" anchor="t"/>
          <a:lstStyle/>
          <a:p>
            <a:pPr marL="0" indent="0" algn="l">
              <a:lnSpc>
                <a:spcPts val="7416"/>
              </a:lnSpc>
              <a:buNone/>
            </a:pPr>
            <a:r>
              <a:rPr lang="en-US" sz="7200" kern="0" spc="-375">
                <a:solidFill>
                  <a:schemeClr val="bg1"/>
                </a:solidFill>
                <a:latin typeface="Work Sans" pitchFamily="2" charset="77"/>
                <a:ea typeface="Whyte Regular" pitchFamily="34" charset="-122"/>
                <a:cs typeface="Whyte Regular" pitchFamily="34" charset="-120"/>
              </a:rPr>
              <a:t>AGENDA</a:t>
            </a:r>
            <a:endParaRPr lang="en-US" sz="7200">
              <a:solidFill>
                <a:schemeClr val="bg1"/>
              </a:solidFill>
              <a:latin typeface="Work Sans" pitchFamily="2" charset="77"/>
            </a:endParaRPr>
          </a:p>
        </p:txBody>
      </p:sp>
      <p:sp>
        <p:nvSpPr>
          <p:cNvPr id="23" name="Agenda">
            <a:extLst>
              <a:ext uri="{FF2B5EF4-FFF2-40B4-BE49-F238E27FC236}">
                <a16:creationId xmlns:a16="http://schemas.microsoft.com/office/drawing/2014/main" id="{5EE37603-B82C-CABB-D5FF-E6BDB28CBCCB}"/>
              </a:ext>
            </a:extLst>
          </p:cNvPr>
          <p:cNvSpPr/>
          <p:nvPr/>
        </p:nvSpPr>
        <p:spPr>
          <a:xfrm>
            <a:off x="8608002" y="9313187"/>
            <a:ext cx="964211" cy="419100"/>
          </a:xfrm>
          <a:prstGeom prst="rect">
            <a:avLst/>
          </a:prstGeom>
          <a:noFill/>
          <a:ln/>
        </p:spPr>
        <p:txBody>
          <a:bodyPr wrap="square" lIns="0" tIns="0" rIns="0" bIns="0" rtlCol="0" anchor="ctr"/>
          <a:lstStyle/>
          <a:p>
            <a:pPr marL="0" indent="0" algn="l">
              <a:lnSpc>
                <a:spcPts val="1350"/>
              </a:lnSpc>
              <a:buNone/>
            </a:pPr>
            <a:r>
              <a:rPr lang="en-US" sz="1200" kern="0" spc="-75">
                <a:solidFill>
                  <a:schemeClr val="bg1"/>
                </a:solidFill>
                <a:latin typeface="Inter Regular" pitchFamily="34" charset="0"/>
                <a:ea typeface="Inter Regular" pitchFamily="34" charset="-122"/>
                <a:cs typeface="Inter Regular" pitchFamily="34" charset="-120"/>
              </a:rPr>
              <a:t>Agenda</a:t>
            </a:r>
            <a:endParaRPr lang="en-US" sz="1200">
              <a:solidFill>
                <a:schemeClr val="bg1"/>
              </a:solidFill>
            </a:endParaRPr>
          </a:p>
        </p:txBody>
      </p:sp>
      <p:sp>
        <p:nvSpPr>
          <p:cNvPr id="24" name="Part 2">
            <a:extLst>
              <a:ext uri="{FF2B5EF4-FFF2-40B4-BE49-F238E27FC236}">
                <a16:creationId xmlns:a16="http://schemas.microsoft.com/office/drawing/2014/main" id="{C31FAE2E-DF7E-2542-8E4D-31EFD957C94E}"/>
              </a:ext>
            </a:extLst>
          </p:cNvPr>
          <p:cNvSpPr/>
          <p:nvPr/>
        </p:nvSpPr>
        <p:spPr>
          <a:xfrm>
            <a:off x="16921318" y="2679023"/>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03</a:t>
            </a:r>
            <a:endParaRPr lang="en-US" sz="2700">
              <a:solidFill>
                <a:schemeClr val="bg1"/>
              </a:solidFill>
            </a:endParaRPr>
          </a:p>
        </p:txBody>
      </p:sp>
      <p:sp>
        <p:nvSpPr>
          <p:cNvPr id="25" name="Design concepts">
            <a:extLst>
              <a:ext uri="{FF2B5EF4-FFF2-40B4-BE49-F238E27FC236}">
                <a16:creationId xmlns:a16="http://schemas.microsoft.com/office/drawing/2014/main" id="{A601FE5C-7D73-3DD5-2A9D-A3722E4A9F65}"/>
              </a:ext>
            </a:extLst>
          </p:cNvPr>
          <p:cNvSpPr/>
          <p:nvPr/>
        </p:nvSpPr>
        <p:spPr>
          <a:xfrm>
            <a:off x="8648076" y="3553606"/>
            <a:ext cx="5022954"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cs typeface="Inter Regular" pitchFamily="34" charset="-120"/>
              </a:rPr>
              <a:t>Statistics</a:t>
            </a:r>
            <a:endParaRPr lang="en-US" sz="2700">
              <a:solidFill>
                <a:schemeClr val="bg1"/>
              </a:solidFill>
              <a:latin typeface="Work Sans" pitchFamily="2" charset="77"/>
            </a:endParaRPr>
          </a:p>
        </p:txBody>
      </p:sp>
      <p:sp>
        <p:nvSpPr>
          <p:cNvPr id="26" name="Part 2">
            <a:extLst>
              <a:ext uri="{FF2B5EF4-FFF2-40B4-BE49-F238E27FC236}">
                <a16:creationId xmlns:a16="http://schemas.microsoft.com/office/drawing/2014/main" id="{5B646EC2-EB4C-A185-3A75-578D4DA3D216}"/>
              </a:ext>
            </a:extLst>
          </p:cNvPr>
          <p:cNvSpPr/>
          <p:nvPr/>
        </p:nvSpPr>
        <p:spPr>
          <a:xfrm>
            <a:off x="16921161" y="3553606"/>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04</a:t>
            </a:r>
            <a:endParaRPr lang="en-US" sz="2700">
              <a:solidFill>
                <a:schemeClr val="bg1"/>
              </a:solidFill>
            </a:endParaRPr>
          </a:p>
        </p:txBody>
      </p:sp>
      <p:sp>
        <p:nvSpPr>
          <p:cNvPr id="27" name="Goals">
            <a:extLst>
              <a:ext uri="{FF2B5EF4-FFF2-40B4-BE49-F238E27FC236}">
                <a16:creationId xmlns:a16="http://schemas.microsoft.com/office/drawing/2014/main" id="{7EEBA8D6-03E9-0AC7-00A2-0EBD548543B8}"/>
              </a:ext>
            </a:extLst>
          </p:cNvPr>
          <p:cNvSpPr/>
          <p:nvPr/>
        </p:nvSpPr>
        <p:spPr>
          <a:xfrm>
            <a:off x="8630274" y="4430687"/>
            <a:ext cx="7981326"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cs typeface="Inter Regular" pitchFamily="34" charset="-120"/>
              </a:rPr>
              <a:t>Hypothesis and Objective Key-Results</a:t>
            </a:r>
            <a:endParaRPr lang="en-US" sz="2700">
              <a:solidFill>
                <a:schemeClr val="bg1"/>
              </a:solidFill>
              <a:latin typeface="Work Sans" pitchFamily="2" charset="77"/>
            </a:endParaRPr>
          </a:p>
        </p:txBody>
      </p:sp>
      <p:sp>
        <p:nvSpPr>
          <p:cNvPr id="28" name="Vision for the Mobile roadmap">
            <a:extLst>
              <a:ext uri="{FF2B5EF4-FFF2-40B4-BE49-F238E27FC236}">
                <a16:creationId xmlns:a16="http://schemas.microsoft.com/office/drawing/2014/main" id="{65FEBB6E-5937-F71B-1A43-0A62F49B2BF4}"/>
              </a:ext>
            </a:extLst>
          </p:cNvPr>
          <p:cNvSpPr/>
          <p:nvPr/>
        </p:nvSpPr>
        <p:spPr>
          <a:xfrm>
            <a:off x="8630274" y="5306987"/>
            <a:ext cx="3143250"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29" name="Goals for the quarter">
            <a:extLst>
              <a:ext uri="{FF2B5EF4-FFF2-40B4-BE49-F238E27FC236}">
                <a16:creationId xmlns:a16="http://schemas.microsoft.com/office/drawing/2014/main" id="{D9D090D8-A7A3-7E8A-D655-2FB512346DD3}"/>
              </a:ext>
            </a:extLst>
          </p:cNvPr>
          <p:cNvSpPr/>
          <p:nvPr/>
        </p:nvSpPr>
        <p:spPr>
          <a:xfrm>
            <a:off x="8630274" y="5859437"/>
            <a:ext cx="2181225"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30" name="name_05">
            <a:extLst>
              <a:ext uri="{FF2B5EF4-FFF2-40B4-BE49-F238E27FC236}">
                <a16:creationId xmlns:a16="http://schemas.microsoft.com/office/drawing/2014/main" id="{F9F8A22A-1B89-036A-4EB2-2377671E9433}"/>
              </a:ext>
            </a:extLst>
          </p:cNvPr>
          <p:cNvSpPr/>
          <p:nvPr/>
        </p:nvSpPr>
        <p:spPr>
          <a:xfrm>
            <a:off x="17068138" y="5819541"/>
            <a:ext cx="314325" cy="323850"/>
          </a:xfrm>
          <a:prstGeom prst="rect">
            <a:avLst/>
          </a:prstGeom>
          <a:noFill/>
          <a:ln/>
        </p:spPr>
        <p:txBody>
          <a:bodyPr wrap="square" lIns="0" tIns="0" rIns="0" bIns="0" rtlCol="0" anchor="t"/>
          <a:lstStyle/>
          <a:p>
            <a:pPr marL="0" indent="0" algn="l">
              <a:lnSpc>
                <a:spcPts val="2520"/>
              </a:lnSpc>
              <a:buNone/>
            </a:pPr>
            <a:endParaRPr lang="en-US" sz="1800">
              <a:solidFill>
                <a:schemeClr val="bg1"/>
              </a:solidFill>
              <a:latin typeface="Work Sans" pitchFamily="2" charset="77"/>
            </a:endParaRPr>
          </a:p>
        </p:txBody>
      </p:sp>
      <p:sp>
        <p:nvSpPr>
          <p:cNvPr id="31" name="Mobile strategy">
            <a:extLst>
              <a:ext uri="{FF2B5EF4-FFF2-40B4-BE49-F238E27FC236}">
                <a16:creationId xmlns:a16="http://schemas.microsoft.com/office/drawing/2014/main" id="{E54F8CDE-816D-48E7-B2AC-E9D5C76E8490}"/>
              </a:ext>
            </a:extLst>
          </p:cNvPr>
          <p:cNvSpPr/>
          <p:nvPr/>
        </p:nvSpPr>
        <p:spPr>
          <a:xfrm>
            <a:off x="8611262" y="5317527"/>
            <a:ext cx="374816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cs typeface="Inter Regular" pitchFamily="34" charset="-120"/>
              </a:rPr>
              <a:t>Competitive Positioning</a:t>
            </a:r>
            <a:endParaRPr lang="en-US" sz="2700">
              <a:solidFill>
                <a:schemeClr val="bg1"/>
              </a:solidFill>
              <a:latin typeface="Work Sans" pitchFamily="2" charset="77"/>
            </a:endParaRPr>
          </a:p>
        </p:txBody>
      </p:sp>
      <p:sp>
        <p:nvSpPr>
          <p:cNvPr id="32" name="Design concepts">
            <a:extLst>
              <a:ext uri="{FF2B5EF4-FFF2-40B4-BE49-F238E27FC236}">
                <a16:creationId xmlns:a16="http://schemas.microsoft.com/office/drawing/2014/main" id="{972B7BDA-345B-7071-8BB4-18874C418ACC}"/>
              </a:ext>
            </a:extLst>
          </p:cNvPr>
          <p:cNvSpPr/>
          <p:nvPr/>
        </p:nvSpPr>
        <p:spPr>
          <a:xfrm>
            <a:off x="8629650" y="6154712"/>
            <a:ext cx="5022954"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cs typeface="Inter Regular" pitchFamily="34" charset="-120"/>
              </a:rPr>
              <a:t>Prototype – 1</a:t>
            </a:r>
            <a:r>
              <a:rPr lang="en-US" sz="2700" kern="0" spc="-150" baseline="30000">
                <a:solidFill>
                  <a:schemeClr val="bg1"/>
                </a:solidFill>
                <a:latin typeface="Work Sans" pitchFamily="2" charset="77"/>
                <a:ea typeface="Inter Regular" pitchFamily="34" charset="-122"/>
                <a:cs typeface="Inter Regular" pitchFamily="34" charset="-120"/>
              </a:rPr>
              <a:t>st</a:t>
            </a:r>
            <a:r>
              <a:rPr lang="en-US" sz="2700" kern="0" spc="-150">
                <a:solidFill>
                  <a:schemeClr val="bg1"/>
                </a:solidFill>
                <a:latin typeface="Work Sans" pitchFamily="2" charset="77"/>
                <a:ea typeface="Inter Regular" pitchFamily="34" charset="-122"/>
                <a:cs typeface="Inter Regular" pitchFamily="34" charset="-120"/>
              </a:rPr>
              <a:t> Iteration</a:t>
            </a:r>
            <a:endParaRPr lang="en-US" sz="2700">
              <a:solidFill>
                <a:schemeClr val="bg1"/>
              </a:solidFill>
              <a:latin typeface="Work Sans" pitchFamily="2" charset="77"/>
            </a:endParaRPr>
          </a:p>
        </p:txBody>
      </p:sp>
      <p:sp>
        <p:nvSpPr>
          <p:cNvPr id="33" name="Design concepts">
            <a:extLst>
              <a:ext uri="{FF2B5EF4-FFF2-40B4-BE49-F238E27FC236}">
                <a16:creationId xmlns:a16="http://schemas.microsoft.com/office/drawing/2014/main" id="{EAC94AD7-F221-080D-E226-47C97E60D7AC}"/>
              </a:ext>
            </a:extLst>
          </p:cNvPr>
          <p:cNvSpPr/>
          <p:nvPr/>
        </p:nvSpPr>
        <p:spPr>
          <a:xfrm>
            <a:off x="8629650" y="7031793"/>
            <a:ext cx="5022954"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rPr>
              <a:t>User Feedback</a:t>
            </a:r>
            <a:endParaRPr lang="en-US" sz="2700">
              <a:solidFill>
                <a:schemeClr val="bg1"/>
              </a:solidFill>
              <a:latin typeface="Work Sans" pitchFamily="2" charset="77"/>
            </a:endParaRPr>
          </a:p>
        </p:txBody>
      </p:sp>
      <p:sp>
        <p:nvSpPr>
          <p:cNvPr id="35" name="Part 2">
            <a:extLst>
              <a:ext uri="{FF2B5EF4-FFF2-40B4-BE49-F238E27FC236}">
                <a16:creationId xmlns:a16="http://schemas.microsoft.com/office/drawing/2014/main" id="{0D59323A-1C42-E5C2-8626-186F778EAC15}"/>
              </a:ext>
            </a:extLst>
          </p:cNvPr>
          <p:cNvSpPr/>
          <p:nvPr/>
        </p:nvSpPr>
        <p:spPr>
          <a:xfrm>
            <a:off x="16899456" y="4477023"/>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05</a:t>
            </a:r>
            <a:endParaRPr lang="en-US" sz="2700">
              <a:solidFill>
                <a:schemeClr val="bg1"/>
              </a:solidFill>
            </a:endParaRPr>
          </a:p>
        </p:txBody>
      </p:sp>
      <p:sp>
        <p:nvSpPr>
          <p:cNvPr id="36" name="Part 2">
            <a:extLst>
              <a:ext uri="{FF2B5EF4-FFF2-40B4-BE49-F238E27FC236}">
                <a16:creationId xmlns:a16="http://schemas.microsoft.com/office/drawing/2014/main" id="{4C300158-AB00-8DE2-E66A-9E76CBF66684}"/>
              </a:ext>
            </a:extLst>
          </p:cNvPr>
          <p:cNvSpPr/>
          <p:nvPr/>
        </p:nvSpPr>
        <p:spPr>
          <a:xfrm>
            <a:off x="16897349" y="5306987"/>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06</a:t>
            </a:r>
            <a:endParaRPr lang="en-US" sz="2700">
              <a:solidFill>
                <a:schemeClr val="bg1"/>
              </a:solidFill>
            </a:endParaRPr>
          </a:p>
        </p:txBody>
      </p:sp>
      <p:sp>
        <p:nvSpPr>
          <p:cNvPr id="37" name="Part 2">
            <a:extLst>
              <a:ext uri="{FF2B5EF4-FFF2-40B4-BE49-F238E27FC236}">
                <a16:creationId xmlns:a16="http://schemas.microsoft.com/office/drawing/2014/main" id="{B35FEDD4-5468-7D59-5647-689E672B2240}"/>
              </a:ext>
            </a:extLst>
          </p:cNvPr>
          <p:cNvSpPr/>
          <p:nvPr/>
        </p:nvSpPr>
        <p:spPr>
          <a:xfrm>
            <a:off x="16897349" y="6191289"/>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07</a:t>
            </a:r>
            <a:endParaRPr lang="en-US" sz="2700">
              <a:solidFill>
                <a:schemeClr val="bg1"/>
              </a:solidFill>
            </a:endParaRPr>
          </a:p>
        </p:txBody>
      </p:sp>
      <p:sp>
        <p:nvSpPr>
          <p:cNvPr id="38" name="Part 2">
            <a:extLst>
              <a:ext uri="{FF2B5EF4-FFF2-40B4-BE49-F238E27FC236}">
                <a16:creationId xmlns:a16="http://schemas.microsoft.com/office/drawing/2014/main" id="{080CD2BE-E9AD-F3CA-D951-AC7BCCA6DAB1}"/>
              </a:ext>
            </a:extLst>
          </p:cNvPr>
          <p:cNvSpPr/>
          <p:nvPr/>
        </p:nvSpPr>
        <p:spPr>
          <a:xfrm>
            <a:off x="16897349" y="7031793"/>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08</a:t>
            </a:r>
            <a:endParaRPr lang="en-US" sz="2700">
              <a:solidFill>
                <a:schemeClr val="bg1"/>
              </a:solidFill>
            </a:endParaRPr>
          </a:p>
        </p:txBody>
      </p:sp>
      <p:sp>
        <p:nvSpPr>
          <p:cNvPr id="43" name="Rectangle 42">
            <a:extLst>
              <a:ext uri="{FF2B5EF4-FFF2-40B4-BE49-F238E27FC236}">
                <a16:creationId xmlns:a16="http://schemas.microsoft.com/office/drawing/2014/main" id="{0404828D-5923-68B4-44C7-E027509920F0}"/>
              </a:ext>
            </a:extLst>
          </p:cNvPr>
          <p:cNvSpPr/>
          <p:nvPr/>
        </p:nvSpPr>
        <p:spPr>
          <a:xfrm flipH="1">
            <a:off x="7948026" y="1054698"/>
            <a:ext cx="77331" cy="783530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oup 48" descr="preencoded.png">
            <a:extLst>
              <a:ext uri="{FF2B5EF4-FFF2-40B4-BE49-F238E27FC236}">
                <a16:creationId xmlns:a16="http://schemas.microsoft.com/office/drawing/2014/main" id="{A852EC9E-B9DA-15B1-19B7-CB4C114195F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07045" y="4477023"/>
            <a:ext cx="4381500" cy="4381500"/>
          </a:xfrm>
          <a:prstGeom prst="rect">
            <a:avLst/>
          </a:prstGeom>
        </p:spPr>
      </p:pic>
      <p:sp>
        <p:nvSpPr>
          <p:cNvPr id="46" name="Reviews  Mobile Strategy">
            <a:extLst>
              <a:ext uri="{FF2B5EF4-FFF2-40B4-BE49-F238E27FC236}">
                <a16:creationId xmlns:a16="http://schemas.microsoft.com/office/drawing/2014/main" id="{D8D694C5-197D-1C19-B78D-A2629752E0E0}"/>
              </a:ext>
            </a:extLst>
          </p:cNvPr>
          <p:cNvSpPr/>
          <p:nvPr/>
        </p:nvSpPr>
        <p:spPr>
          <a:xfrm>
            <a:off x="2705100" y="9420225"/>
            <a:ext cx="1371600" cy="171450"/>
          </a:xfrm>
          <a:prstGeom prst="rect">
            <a:avLst/>
          </a:prstGeom>
          <a:noFill/>
          <a:ln/>
        </p:spPr>
        <p:txBody>
          <a:bodyPr wrap="square" lIns="0" tIns="0" rIns="0" bIns="0" rtlCol="0" anchor="ctr"/>
          <a:lstStyle/>
          <a:p>
            <a:pPr marL="0" indent="0" algn="l">
              <a:lnSpc>
                <a:spcPts val="1350"/>
              </a:lnSpc>
              <a:buNone/>
            </a:pPr>
            <a:r>
              <a:rPr lang="en-US" sz="1050" kern="0" spc="-75">
                <a:solidFill>
                  <a:srgbClr val="FFFFFF"/>
                </a:solidFill>
                <a:latin typeface="Inter Regular" pitchFamily="34" charset="0"/>
                <a:ea typeface="Inter Regular" pitchFamily="34" charset="-122"/>
              </a:rPr>
              <a:t>(digital) Product Management</a:t>
            </a:r>
            <a:endParaRPr lang="en-US" sz="1050"/>
          </a:p>
        </p:txBody>
      </p:sp>
      <p:sp>
        <p:nvSpPr>
          <p:cNvPr id="47" name="Product review Month XX">
            <a:extLst>
              <a:ext uri="{FF2B5EF4-FFF2-40B4-BE49-F238E27FC236}">
                <a16:creationId xmlns:a16="http://schemas.microsoft.com/office/drawing/2014/main" id="{B220685B-2C0C-A105-93A4-B0D8F75D58DD}"/>
              </a:ext>
            </a:extLst>
          </p:cNvPr>
          <p:cNvSpPr/>
          <p:nvPr/>
        </p:nvSpPr>
        <p:spPr>
          <a:xfrm>
            <a:off x="4933517" y="9424215"/>
            <a:ext cx="4810991" cy="171450"/>
          </a:xfrm>
          <a:prstGeom prst="rect">
            <a:avLst/>
          </a:prstGeom>
          <a:noFill/>
          <a:ln/>
        </p:spPr>
        <p:txBody>
          <a:bodyPr wrap="square" lIns="0" tIns="0" rIns="0" bIns="0" rtlCol="0" anchor="ctr"/>
          <a:lstStyle/>
          <a:p>
            <a:pPr marL="0" indent="0" algn="l">
              <a:lnSpc>
                <a:spcPts val="1350"/>
              </a:lnSpc>
              <a:buNone/>
            </a:pPr>
            <a:r>
              <a:rPr lang="en-US" sz="1100" kern="0" spc="-75">
                <a:solidFill>
                  <a:srgbClr val="FFFFFF">
                    <a:alpha val="70000"/>
                  </a:srgbClr>
                </a:solidFill>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5" name="Design concepts">
            <a:extLst>
              <a:ext uri="{FF2B5EF4-FFF2-40B4-BE49-F238E27FC236}">
                <a16:creationId xmlns:a16="http://schemas.microsoft.com/office/drawing/2014/main" id="{A89AEE65-C6A8-8B4B-F55A-A0D536CCA7AF}"/>
              </a:ext>
            </a:extLst>
          </p:cNvPr>
          <p:cNvSpPr/>
          <p:nvPr/>
        </p:nvSpPr>
        <p:spPr>
          <a:xfrm>
            <a:off x="8648076" y="7808904"/>
            <a:ext cx="5022954"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rPr>
              <a:t>Prototype – 2</a:t>
            </a:r>
            <a:r>
              <a:rPr lang="en-US" sz="2700" kern="0" spc="-150" baseline="30000">
                <a:solidFill>
                  <a:schemeClr val="bg1"/>
                </a:solidFill>
                <a:latin typeface="Work Sans" pitchFamily="2" charset="77"/>
                <a:ea typeface="Inter Regular" pitchFamily="34" charset="-122"/>
              </a:rPr>
              <a:t>nd</a:t>
            </a:r>
            <a:r>
              <a:rPr lang="en-US" sz="2700" kern="0" spc="-150">
                <a:solidFill>
                  <a:schemeClr val="bg1"/>
                </a:solidFill>
                <a:latin typeface="Work Sans" pitchFamily="2" charset="77"/>
                <a:ea typeface="Inter Regular" pitchFamily="34" charset="-122"/>
              </a:rPr>
              <a:t> Iteration</a:t>
            </a:r>
            <a:endParaRPr lang="en-US" sz="2700">
              <a:solidFill>
                <a:schemeClr val="bg1"/>
              </a:solidFill>
              <a:latin typeface="Work Sans" pitchFamily="2" charset="77"/>
            </a:endParaRPr>
          </a:p>
        </p:txBody>
      </p:sp>
      <p:sp>
        <p:nvSpPr>
          <p:cNvPr id="6" name="Design concepts">
            <a:extLst>
              <a:ext uri="{FF2B5EF4-FFF2-40B4-BE49-F238E27FC236}">
                <a16:creationId xmlns:a16="http://schemas.microsoft.com/office/drawing/2014/main" id="{AE7EE975-1B1A-473D-536F-01628C91EDB8}"/>
              </a:ext>
            </a:extLst>
          </p:cNvPr>
          <p:cNvSpPr/>
          <p:nvPr/>
        </p:nvSpPr>
        <p:spPr>
          <a:xfrm>
            <a:off x="8648076" y="8586015"/>
            <a:ext cx="5022954"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Work Sans" pitchFamily="2" charset="77"/>
                <a:ea typeface="Inter Regular" pitchFamily="34" charset="-122"/>
              </a:rPr>
              <a:t>Challenges and Key Concepts</a:t>
            </a:r>
            <a:endParaRPr lang="en-US" sz="2700">
              <a:solidFill>
                <a:schemeClr val="bg1"/>
              </a:solidFill>
              <a:latin typeface="Work Sans" pitchFamily="2" charset="77"/>
            </a:endParaRPr>
          </a:p>
        </p:txBody>
      </p:sp>
      <p:sp>
        <p:nvSpPr>
          <p:cNvPr id="7" name="Part 2">
            <a:extLst>
              <a:ext uri="{FF2B5EF4-FFF2-40B4-BE49-F238E27FC236}">
                <a16:creationId xmlns:a16="http://schemas.microsoft.com/office/drawing/2014/main" id="{2EAD5CE7-BA90-C3CC-3E57-78CBEF0E3011}"/>
              </a:ext>
            </a:extLst>
          </p:cNvPr>
          <p:cNvSpPr/>
          <p:nvPr/>
        </p:nvSpPr>
        <p:spPr>
          <a:xfrm>
            <a:off x="16920500" y="7751350"/>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cs typeface="Inter Regular" pitchFamily="34" charset="-120"/>
              </a:rPr>
              <a:t>09</a:t>
            </a:r>
            <a:endParaRPr lang="en-US" sz="2700">
              <a:solidFill>
                <a:schemeClr val="bg1"/>
              </a:solidFill>
            </a:endParaRPr>
          </a:p>
        </p:txBody>
      </p:sp>
      <p:sp>
        <p:nvSpPr>
          <p:cNvPr id="8" name="Part 2">
            <a:extLst>
              <a:ext uri="{FF2B5EF4-FFF2-40B4-BE49-F238E27FC236}">
                <a16:creationId xmlns:a16="http://schemas.microsoft.com/office/drawing/2014/main" id="{5EDB89F1-2A65-815F-D152-7C0D43215337}"/>
              </a:ext>
            </a:extLst>
          </p:cNvPr>
          <p:cNvSpPr/>
          <p:nvPr/>
        </p:nvSpPr>
        <p:spPr>
          <a:xfrm>
            <a:off x="16920500" y="8470907"/>
            <a:ext cx="923925" cy="419100"/>
          </a:xfrm>
          <a:prstGeom prst="rect">
            <a:avLst/>
          </a:prstGeom>
          <a:noFill/>
          <a:ln/>
        </p:spPr>
        <p:txBody>
          <a:bodyPr wrap="square" lIns="0" tIns="0" rIns="0" bIns="0" rtlCol="0" anchor="t"/>
          <a:lstStyle/>
          <a:p>
            <a:pPr marL="0" indent="0" algn="l">
              <a:lnSpc>
                <a:spcPts val="3321"/>
              </a:lnSpc>
              <a:buNone/>
            </a:pPr>
            <a:r>
              <a:rPr lang="en-US" sz="2700" kern="0" spc="-150">
                <a:solidFill>
                  <a:schemeClr val="bg1"/>
                </a:solidFill>
                <a:latin typeface="Inter Regular" pitchFamily="34" charset="0"/>
                <a:ea typeface="Inter Regular" pitchFamily="34" charset="-122"/>
              </a:rPr>
              <a:t>10</a:t>
            </a:r>
            <a:endParaRPr lang="en-US" sz="27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21492" y="765352"/>
            <a:ext cx="4084" cy="5439307"/>
          </a:xfrm>
          <a:prstGeom prst="line">
            <a:avLst/>
          </a:prstGeom>
          <a:ln w="190500" cap="flat">
            <a:solidFill>
              <a:srgbClr val="3A9869"/>
            </a:solidFill>
            <a:prstDash val="solid"/>
            <a:headEnd type="none" w="sm" len="sm"/>
            <a:tailEnd type="none" w="sm" len="sm"/>
          </a:ln>
        </p:spPr>
        <p:txBody>
          <a:bodyPr/>
          <a:lstStyle/>
          <a:p>
            <a:endParaRPr lang="en-US"/>
          </a:p>
        </p:txBody>
      </p:sp>
      <p:sp>
        <p:nvSpPr>
          <p:cNvPr id="3" name="AutoShape 3"/>
          <p:cNvSpPr/>
          <p:nvPr/>
        </p:nvSpPr>
        <p:spPr>
          <a:xfrm>
            <a:off x="5181600" y="3660247"/>
            <a:ext cx="0" cy="1006565"/>
          </a:xfrm>
          <a:prstGeom prst="line">
            <a:avLst/>
          </a:prstGeom>
          <a:ln w="190500" cap="flat">
            <a:solidFill>
              <a:srgbClr val="3A9869"/>
            </a:solidFill>
            <a:prstDash val="solid"/>
            <a:headEnd type="none" w="sm" len="sm"/>
            <a:tailEnd type="none" w="sm" len="sm"/>
          </a:ln>
        </p:spPr>
        <p:txBody>
          <a:bodyPr/>
          <a:lstStyle/>
          <a:p>
            <a:endParaRPr lang="en-US"/>
          </a:p>
        </p:txBody>
      </p:sp>
      <p:sp>
        <p:nvSpPr>
          <p:cNvPr id="4" name="AutoShape 4"/>
          <p:cNvSpPr/>
          <p:nvPr/>
        </p:nvSpPr>
        <p:spPr>
          <a:xfrm>
            <a:off x="9389901" y="3611974"/>
            <a:ext cx="0" cy="1006565"/>
          </a:xfrm>
          <a:prstGeom prst="line">
            <a:avLst/>
          </a:prstGeom>
          <a:ln w="190500" cap="flat">
            <a:solidFill>
              <a:srgbClr val="3A9869"/>
            </a:solidFill>
            <a:prstDash val="solid"/>
            <a:headEnd type="none" w="sm" len="sm"/>
            <a:tailEnd type="none" w="sm" len="sm"/>
          </a:ln>
        </p:spPr>
        <p:txBody>
          <a:bodyPr/>
          <a:lstStyle/>
          <a:p>
            <a:endParaRPr lang="en-US"/>
          </a:p>
        </p:txBody>
      </p:sp>
      <p:sp>
        <p:nvSpPr>
          <p:cNvPr id="5" name="TextBox 5"/>
          <p:cNvSpPr txBox="1"/>
          <p:nvPr/>
        </p:nvSpPr>
        <p:spPr>
          <a:xfrm>
            <a:off x="1645077" y="725343"/>
            <a:ext cx="15487962" cy="1655197"/>
          </a:xfrm>
          <a:prstGeom prst="rect">
            <a:avLst/>
          </a:prstGeom>
        </p:spPr>
        <p:txBody>
          <a:bodyPr lIns="0" tIns="0" rIns="0" bIns="0" rtlCol="0" anchor="t">
            <a:spAutoFit/>
          </a:bodyPr>
          <a:lstStyle/>
          <a:p>
            <a:pPr algn="l">
              <a:lnSpc>
                <a:spcPts val="13392"/>
              </a:lnSpc>
            </a:pPr>
            <a:r>
              <a:rPr lang="en-US" sz="10000" b="1">
                <a:solidFill>
                  <a:srgbClr val="000000"/>
                </a:solidFill>
                <a:latin typeface="DM Sans Bold"/>
                <a:ea typeface="DM Sans Bold"/>
                <a:cs typeface="DM Sans Bold"/>
                <a:sym typeface="DM Sans Bold"/>
              </a:rPr>
              <a:t>Meet Jude Lam</a:t>
            </a:r>
          </a:p>
        </p:txBody>
      </p:sp>
      <p:sp>
        <p:nvSpPr>
          <p:cNvPr id="6" name="TextBox 6"/>
          <p:cNvSpPr txBox="1"/>
          <p:nvPr/>
        </p:nvSpPr>
        <p:spPr>
          <a:xfrm>
            <a:off x="1645077" y="3927474"/>
            <a:ext cx="4505500" cy="351250"/>
          </a:xfrm>
          <a:prstGeom prst="rect">
            <a:avLst/>
          </a:prstGeom>
        </p:spPr>
        <p:txBody>
          <a:bodyPr lIns="0" tIns="0" rIns="0" bIns="0" rtlCol="0" anchor="t">
            <a:spAutoFit/>
          </a:bodyPr>
          <a:lstStyle/>
          <a:p>
            <a:pPr algn="l">
              <a:lnSpc>
                <a:spcPts val="2674"/>
              </a:lnSpc>
            </a:pPr>
            <a:r>
              <a:rPr lang="en-US" sz="2499" b="1">
                <a:solidFill>
                  <a:srgbClr val="433833"/>
                </a:solidFill>
                <a:latin typeface="DM Sans Bold"/>
                <a:ea typeface="DM Sans Bold"/>
                <a:cs typeface="DM Sans Bold"/>
                <a:sym typeface="DM Sans Bold"/>
              </a:rPr>
              <a:t>Profile</a:t>
            </a:r>
          </a:p>
        </p:txBody>
      </p:sp>
      <p:sp>
        <p:nvSpPr>
          <p:cNvPr id="7" name="TextBox 7"/>
          <p:cNvSpPr txBox="1"/>
          <p:nvPr/>
        </p:nvSpPr>
        <p:spPr>
          <a:xfrm>
            <a:off x="1645077" y="4400402"/>
            <a:ext cx="2774523" cy="3434530"/>
          </a:xfrm>
          <a:prstGeom prst="rect">
            <a:avLst/>
          </a:prstGeom>
        </p:spPr>
        <p:txBody>
          <a:bodyPr wrap="square" lIns="0" tIns="0" rIns="0" bIns="0" rtlCol="0" anchor="t">
            <a:spAutoFit/>
          </a:bodyPr>
          <a:lstStyle/>
          <a:p>
            <a:pPr algn="l">
              <a:lnSpc>
                <a:spcPts val="2674"/>
              </a:lnSpc>
            </a:pPr>
            <a:r>
              <a:rPr lang="en-US" sz="1600" b="1">
                <a:latin typeface="Arial" panose="020B0604020202020204" pitchFamily="34" charset="0"/>
                <a:ea typeface="DM Sans"/>
                <a:cs typeface="Arial" panose="020B0604020202020204" pitchFamily="34" charset="0"/>
                <a:sym typeface="DM Sans"/>
              </a:rPr>
              <a:t>Name</a:t>
            </a:r>
            <a:r>
              <a:rPr lang="en-US" sz="1600">
                <a:latin typeface="Arial" panose="020B0604020202020204" pitchFamily="34" charset="0"/>
                <a:ea typeface="DM Sans"/>
                <a:cs typeface="Arial" panose="020B0604020202020204" pitchFamily="34" charset="0"/>
                <a:sym typeface="DM Sans"/>
              </a:rPr>
              <a:t> : Jude Lam</a:t>
            </a:r>
          </a:p>
          <a:p>
            <a:pPr algn="l">
              <a:lnSpc>
                <a:spcPts val="2674"/>
              </a:lnSpc>
            </a:pPr>
            <a:r>
              <a:rPr lang="en-US" sz="1600" b="1">
                <a:latin typeface="Arial" panose="020B0604020202020204" pitchFamily="34" charset="0"/>
                <a:ea typeface="DM Sans"/>
                <a:cs typeface="Arial" panose="020B0604020202020204" pitchFamily="34" charset="0"/>
                <a:sym typeface="DM Sans"/>
              </a:rPr>
              <a:t>Age</a:t>
            </a:r>
            <a:r>
              <a:rPr lang="en-US" sz="1600">
                <a:latin typeface="Arial" panose="020B0604020202020204" pitchFamily="34" charset="0"/>
                <a:ea typeface="DM Sans"/>
                <a:cs typeface="Arial" panose="020B0604020202020204" pitchFamily="34" charset="0"/>
                <a:sym typeface="DM Sans"/>
              </a:rPr>
              <a:t>: 38 M</a:t>
            </a:r>
          </a:p>
          <a:p>
            <a:pPr algn="l">
              <a:lnSpc>
                <a:spcPts val="2674"/>
              </a:lnSpc>
            </a:pPr>
            <a:r>
              <a:rPr lang="en-US" sz="1600" b="1">
                <a:latin typeface="Arial" panose="020B0604020202020204" pitchFamily="34" charset="0"/>
                <a:ea typeface="DM Sans"/>
                <a:cs typeface="Arial" panose="020B0604020202020204" pitchFamily="34" charset="0"/>
                <a:sym typeface="DM Sans"/>
              </a:rPr>
              <a:t>Job Title</a:t>
            </a:r>
            <a:r>
              <a:rPr lang="en-US" sz="1600">
                <a:latin typeface="Arial" panose="020B0604020202020204" pitchFamily="34" charset="0"/>
                <a:ea typeface="DM Sans"/>
                <a:cs typeface="Arial" panose="020B0604020202020204" pitchFamily="34" charset="0"/>
                <a:sym typeface="DM Sans"/>
              </a:rPr>
              <a:t>: Quality Assurance Executive – Auto Spare Parts</a:t>
            </a:r>
          </a:p>
          <a:p>
            <a:pPr algn="l">
              <a:lnSpc>
                <a:spcPts val="2674"/>
              </a:lnSpc>
            </a:pPr>
            <a:r>
              <a:rPr lang="en-US" sz="1600" b="1">
                <a:latin typeface="Arial" panose="020B0604020202020204" pitchFamily="34" charset="0"/>
                <a:ea typeface="DM Sans"/>
                <a:cs typeface="Arial" panose="020B0604020202020204" pitchFamily="34" charset="0"/>
                <a:sym typeface="DM Sans"/>
              </a:rPr>
              <a:t>Industry</a:t>
            </a:r>
            <a:r>
              <a:rPr lang="en-US" sz="1600">
                <a:latin typeface="Arial" panose="020B0604020202020204" pitchFamily="34" charset="0"/>
                <a:ea typeface="DM Sans"/>
                <a:cs typeface="Arial" panose="020B0604020202020204" pitchFamily="34" charset="0"/>
                <a:sym typeface="DM Sans"/>
              </a:rPr>
              <a:t>: Automotive Supply Chain &amp; Logistics</a:t>
            </a:r>
          </a:p>
          <a:p>
            <a:pPr algn="l">
              <a:lnSpc>
                <a:spcPts val="2674"/>
              </a:lnSpc>
            </a:pPr>
            <a:r>
              <a:rPr lang="en-US" sz="1600" b="1">
                <a:latin typeface="Arial" panose="020B0604020202020204" pitchFamily="34" charset="0"/>
                <a:ea typeface="DM Sans"/>
                <a:cs typeface="Arial" panose="020B0604020202020204" pitchFamily="34" charset="0"/>
                <a:sym typeface="DM Sans"/>
              </a:rPr>
              <a:t>Experience</a:t>
            </a:r>
            <a:r>
              <a:rPr lang="en-US" sz="1600">
                <a:latin typeface="Arial" panose="020B0604020202020204" pitchFamily="34" charset="0"/>
                <a:ea typeface="DM Sans"/>
                <a:cs typeface="Arial" panose="020B0604020202020204" pitchFamily="34" charset="0"/>
                <a:sym typeface="DM Sans"/>
              </a:rPr>
              <a:t>: 10 years in automative QA &amp; logistics</a:t>
            </a:r>
          </a:p>
          <a:p>
            <a:pPr algn="l">
              <a:lnSpc>
                <a:spcPts val="2674"/>
              </a:lnSpc>
            </a:pPr>
            <a:r>
              <a:rPr lang="en-US" sz="1600" b="1">
                <a:latin typeface="Arial" panose="020B0604020202020204" pitchFamily="34" charset="0"/>
                <a:ea typeface="DM Sans"/>
                <a:cs typeface="Arial" panose="020B0604020202020204" pitchFamily="34" charset="0"/>
                <a:sym typeface="DM Sans"/>
              </a:rPr>
              <a:t>Location</a:t>
            </a:r>
            <a:r>
              <a:rPr lang="en-US" sz="1600">
                <a:latin typeface="Arial" panose="020B0604020202020204" pitchFamily="34" charset="0"/>
                <a:ea typeface="DM Sans"/>
                <a:cs typeface="Arial" panose="020B0604020202020204" pitchFamily="34" charset="0"/>
                <a:sym typeface="DM Sans"/>
              </a:rPr>
              <a:t>: Warehouse &amp; Distribution Center</a:t>
            </a:r>
          </a:p>
        </p:txBody>
      </p:sp>
      <p:sp>
        <p:nvSpPr>
          <p:cNvPr id="8" name="TextBox 8"/>
          <p:cNvSpPr txBox="1"/>
          <p:nvPr/>
        </p:nvSpPr>
        <p:spPr>
          <a:xfrm>
            <a:off x="5454413" y="4418451"/>
            <a:ext cx="2578217" cy="4461350"/>
          </a:xfrm>
          <a:prstGeom prst="rect">
            <a:avLst/>
          </a:prstGeom>
        </p:spPr>
        <p:txBody>
          <a:bodyPr wrap="square" lIns="0" tIns="0" rIns="0" bIns="0" rtlCol="0" anchor="t">
            <a:spAutoFit/>
          </a:bodyPr>
          <a:lstStyle/>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Conduct QA inspections on inbound shipments of spare parts</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Verify parts against technical specifications, part numbers, and supplier documentation</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Maintain QA reports, checklists, and non-conformance logs</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Coordinate with suppliers to resolve quality issues and process returns</a:t>
            </a:r>
          </a:p>
        </p:txBody>
      </p:sp>
      <p:sp>
        <p:nvSpPr>
          <p:cNvPr id="9" name="TextBox 9"/>
          <p:cNvSpPr txBox="1"/>
          <p:nvPr/>
        </p:nvSpPr>
        <p:spPr>
          <a:xfrm>
            <a:off x="9759696" y="4324409"/>
            <a:ext cx="2108440" cy="3088281"/>
          </a:xfrm>
          <a:prstGeom prst="rect">
            <a:avLst/>
          </a:prstGeom>
        </p:spPr>
        <p:txBody>
          <a:bodyPr wrap="square" lIns="0" tIns="0" rIns="0" bIns="0" rtlCol="0" anchor="t">
            <a:spAutoFit/>
          </a:bodyPr>
          <a:lstStyle/>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Wants to reduce errors in QA Process</a:t>
            </a:r>
          </a:p>
          <a:p>
            <a:pPr marL="285750" indent="-285750" algn="l">
              <a:lnSpc>
                <a:spcPts val="2674"/>
              </a:lnSpc>
              <a:buFont typeface="Wingdings" pitchFamily="2" charset="2"/>
              <a:buChar char="v"/>
            </a:pPr>
            <a:r>
              <a:rPr lang="en-US" sz="1600" err="1">
                <a:latin typeface="Arial" panose="020B0604020202020204" pitchFamily="34" charset="0"/>
                <a:ea typeface="DM Sans"/>
                <a:cs typeface="Arial" panose="020B0604020202020204" pitchFamily="34" charset="0"/>
                <a:sym typeface="DM Sans"/>
              </a:rPr>
              <a:t>Minimise</a:t>
            </a:r>
            <a:r>
              <a:rPr lang="en-US" sz="1600">
                <a:latin typeface="Arial" panose="020B0604020202020204" pitchFamily="34" charset="0"/>
                <a:ea typeface="DM Sans"/>
                <a:cs typeface="Arial" panose="020B0604020202020204" pitchFamily="34" charset="0"/>
                <a:sym typeface="DM Sans"/>
              </a:rPr>
              <a:t> returns and customer complaints</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Improve QA efficiency with better tools</a:t>
            </a:r>
          </a:p>
        </p:txBody>
      </p:sp>
      <p:sp>
        <p:nvSpPr>
          <p:cNvPr id="10" name="TextBox 10"/>
          <p:cNvSpPr txBox="1"/>
          <p:nvPr/>
        </p:nvSpPr>
        <p:spPr>
          <a:xfrm>
            <a:off x="5497721" y="3720952"/>
            <a:ext cx="4505500" cy="697499"/>
          </a:xfrm>
          <a:prstGeom prst="rect">
            <a:avLst/>
          </a:prstGeom>
        </p:spPr>
        <p:txBody>
          <a:bodyPr lIns="0" tIns="0" rIns="0" bIns="0" rtlCol="0" anchor="t">
            <a:spAutoFit/>
          </a:bodyPr>
          <a:lstStyle/>
          <a:p>
            <a:pPr algn="l">
              <a:lnSpc>
                <a:spcPts val="2674"/>
              </a:lnSpc>
            </a:pPr>
            <a:r>
              <a:rPr lang="en-US" sz="2499" b="1">
                <a:solidFill>
                  <a:srgbClr val="433833"/>
                </a:solidFill>
                <a:latin typeface="DM Sans Bold"/>
                <a:ea typeface="DM Sans Bold"/>
                <a:cs typeface="DM Sans Bold"/>
                <a:sym typeface="DM Sans Bold"/>
              </a:rPr>
              <a:t>Key</a:t>
            </a:r>
          </a:p>
          <a:p>
            <a:pPr algn="l">
              <a:lnSpc>
                <a:spcPts val="2674"/>
              </a:lnSpc>
            </a:pPr>
            <a:r>
              <a:rPr lang="en-US" sz="2499" b="1">
                <a:solidFill>
                  <a:srgbClr val="433833"/>
                </a:solidFill>
                <a:latin typeface="DM Sans Bold"/>
                <a:ea typeface="DM Sans Bold"/>
                <a:cs typeface="DM Sans Bold"/>
                <a:sym typeface="DM Sans Bold"/>
              </a:rPr>
              <a:t>Responsibilities</a:t>
            </a:r>
          </a:p>
        </p:txBody>
      </p:sp>
      <p:sp>
        <p:nvSpPr>
          <p:cNvPr id="11" name="TextBox 11"/>
          <p:cNvSpPr txBox="1"/>
          <p:nvPr/>
        </p:nvSpPr>
        <p:spPr>
          <a:xfrm>
            <a:off x="9863992" y="3740615"/>
            <a:ext cx="4505500" cy="351250"/>
          </a:xfrm>
          <a:prstGeom prst="rect">
            <a:avLst/>
          </a:prstGeom>
        </p:spPr>
        <p:txBody>
          <a:bodyPr lIns="0" tIns="0" rIns="0" bIns="0" rtlCol="0" anchor="t">
            <a:spAutoFit/>
          </a:bodyPr>
          <a:lstStyle/>
          <a:p>
            <a:pPr algn="l">
              <a:lnSpc>
                <a:spcPts val="2674"/>
              </a:lnSpc>
            </a:pPr>
            <a:r>
              <a:rPr lang="en-US" sz="2499" b="1">
                <a:solidFill>
                  <a:srgbClr val="433833"/>
                </a:solidFill>
                <a:latin typeface="DM Sans Bold"/>
                <a:ea typeface="DM Sans Bold"/>
                <a:cs typeface="DM Sans Bold"/>
                <a:sym typeface="DM Sans Bold"/>
              </a:rPr>
              <a:t>Motivations</a:t>
            </a:r>
          </a:p>
        </p:txBody>
      </p:sp>
      <p:pic>
        <p:nvPicPr>
          <p:cNvPr id="1026" name="Picture 2">
            <a:extLst>
              <a:ext uri="{FF2B5EF4-FFF2-40B4-BE49-F238E27FC236}">
                <a16:creationId xmlns:a16="http://schemas.microsoft.com/office/drawing/2014/main" id="{71EF2CF0-9A78-EC3E-A633-B0B3FF07E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700" y="3509104"/>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tivation - Free hands and gestures icons">
            <a:extLst>
              <a:ext uri="{FF2B5EF4-FFF2-40B4-BE49-F238E27FC236}">
                <a16:creationId xmlns:a16="http://schemas.microsoft.com/office/drawing/2014/main" id="{ECA8FC07-6639-3157-39EE-137C5BFFD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136" y="3402963"/>
            <a:ext cx="1400270" cy="1400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1814F2C-39B6-CF86-6DF0-96248349F542}"/>
              </a:ext>
            </a:extLst>
          </p:cNvPr>
          <p:cNvPicPr>
            <a:picLocks noChangeAspect="1"/>
          </p:cNvPicPr>
          <p:nvPr/>
        </p:nvPicPr>
        <p:blipFill>
          <a:blip r:embed="rId4"/>
          <a:stretch>
            <a:fillRect/>
          </a:stretch>
        </p:blipFill>
        <p:spPr>
          <a:xfrm>
            <a:off x="7954325" y="3513143"/>
            <a:ext cx="1113118" cy="1113118"/>
          </a:xfrm>
          <a:prstGeom prst="rect">
            <a:avLst/>
          </a:prstGeom>
        </p:spPr>
      </p:pic>
      <p:sp>
        <p:nvSpPr>
          <p:cNvPr id="13" name="AutoShape 4">
            <a:extLst>
              <a:ext uri="{FF2B5EF4-FFF2-40B4-BE49-F238E27FC236}">
                <a16:creationId xmlns:a16="http://schemas.microsoft.com/office/drawing/2014/main" id="{76D769D7-B4A7-CA3F-E2C5-F0A72B15389A}"/>
              </a:ext>
            </a:extLst>
          </p:cNvPr>
          <p:cNvSpPr/>
          <p:nvPr/>
        </p:nvSpPr>
        <p:spPr>
          <a:xfrm>
            <a:off x="13792200" y="3599816"/>
            <a:ext cx="0" cy="1006565"/>
          </a:xfrm>
          <a:prstGeom prst="line">
            <a:avLst/>
          </a:prstGeom>
          <a:ln w="190500" cap="flat">
            <a:solidFill>
              <a:srgbClr val="3A9869"/>
            </a:solidFill>
            <a:prstDash val="solid"/>
            <a:headEnd type="none" w="sm" len="sm"/>
            <a:tailEnd type="none" w="sm" len="sm"/>
          </a:ln>
        </p:spPr>
        <p:txBody>
          <a:bodyPr/>
          <a:lstStyle/>
          <a:p>
            <a:endParaRPr lang="en-US"/>
          </a:p>
        </p:txBody>
      </p:sp>
      <p:sp>
        <p:nvSpPr>
          <p:cNvPr id="14" name="TextBox 11">
            <a:extLst>
              <a:ext uri="{FF2B5EF4-FFF2-40B4-BE49-F238E27FC236}">
                <a16:creationId xmlns:a16="http://schemas.microsoft.com/office/drawing/2014/main" id="{8D5F0814-DB85-9841-DBB6-0804F19F0F7E}"/>
              </a:ext>
            </a:extLst>
          </p:cNvPr>
          <p:cNvSpPr txBox="1"/>
          <p:nvPr/>
        </p:nvSpPr>
        <p:spPr>
          <a:xfrm>
            <a:off x="14390173" y="3718451"/>
            <a:ext cx="4505500" cy="351250"/>
          </a:xfrm>
          <a:prstGeom prst="rect">
            <a:avLst/>
          </a:prstGeom>
        </p:spPr>
        <p:txBody>
          <a:bodyPr lIns="0" tIns="0" rIns="0" bIns="0" rtlCol="0" anchor="t">
            <a:spAutoFit/>
          </a:bodyPr>
          <a:lstStyle/>
          <a:p>
            <a:pPr algn="l">
              <a:lnSpc>
                <a:spcPts val="2674"/>
              </a:lnSpc>
            </a:pPr>
            <a:r>
              <a:rPr lang="en-US" sz="2499" b="1">
                <a:solidFill>
                  <a:srgbClr val="433833"/>
                </a:solidFill>
                <a:latin typeface="DM Sans Bold"/>
                <a:ea typeface="DM Sans Bold"/>
                <a:cs typeface="DM Sans Bold"/>
                <a:sym typeface="DM Sans Bold"/>
              </a:rPr>
              <a:t>Mental Model</a:t>
            </a:r>
          </a:p>
        </p:txBody>
      </p:sp>
      <p:sp>
        <p:nvSpPr>
          <p:cNvPr id="15" name="TextBox 9">
            <a:extLst>
              <a:ext uri="{FF2B5EF4-FFF2-40B4-BE49-F238E27FC236}">
                <a16:creationId xmlns:a16="http://schemas.microsoft.com/office/drawing/2014/main" id="{F00B1B8F-EE34-61F8-41D2-A4B9B17D4E59}"/>
              </a:ext>
            </a:extLst>
          </p:cNvPr>
          <p:cNvSpPr txBox="1"/>
          <p:nvPr/>
        </p:nvSpPr>
        <p:spPr>
          <a:xfrm>
            <a:off x="14412189" y="4278724"/>
            <a:ext cx="2108440" cy="2395784"/>
          </a:xfrm>
          <a:prstGeom prst="rect">
            <a:avLst/>
          </a:prstGeom>
        </p:spPr>
        <p:txBody>
          <a:bodyPr wrap="square" lIns="0" tIns="0" rIns="0" bIns="0" rtlCol="0" anchor="t">
            <a:spAutoFit/>
          </a:bodyPr>
          <a:lstStyle/>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Excel Sheets</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Paper supplier documentation</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Technical Specifications</a:t>
            </a:r>
          </a:p>
          <a:p>
            <a:pPr marL="285750" indent="-285750" algn="l">
              <a:lnSpc>
                <a:spcPts val="2674"/>
              </a:lnSpc>
              <a:buFont typeface="Wingdings" pitchFamily="2" charset="2"/>
              <a:buChar char="v"/>
            </a:pPr>
            <a:r>
              <a:rPr lang="en-US" sz="1600">
                <a:latin typeface="Arial" panose="020B0604020202020204" pitchFamily="34" charset="0"/>
                <a:ea typeface="DM Sans"/>
                <a:cs typeface="Arial" panose="020B0604020202020204" pitchFamily="34" charset="0"/>
                <a:sym typeface="DM Sans"/>
              </a:rPr>
              <a:t>Part number information</a:t>
            </a:r>
          </a:p>
        </p:txBody>
      </p:sp>
      <p:pic>
        <p:nvPicPr>
          <p:cNvPr id="16" name="Picture 15">
            <a:extLst>
              <a:ext uri="{FF2B5EF4-FFF2-40B4-BE49-F238E27FC236}">
                <a16:creationId xmlns:a16="http://schemas.microsoft.com/office/drawing/2014/main" id="{948C79D6-C8BB-DD61-99F8-547D300F8954}"/>
              </a:ext>
            </a:extLst>
          </p:cNvPr>
          <p:cNvPicPr>
            <a:picLocks noChangeAspect="1"/>
          </p:cNvPicPr>
          <p:nvPr/>
        </p:nvPicPr>
        <p:blipFill>
          <a:blip r:embed="rId5"/>
          <a:stretch>
            <a:fillRect/>
          </a:stretch>
        </p:blipFill>
        <p:spPr>
          <a:xfrm>
            <a:off x="16536278" y="3166063"/>
            <a:ext cx="1522821" cy="1522821"/>
          </a:xfrm>
          <a:prstGeom prst="rect">
            <a:avLst/>
          </a:prstGeom>
        </p:spPr>
      </p:pic>
      <p:sp>
        <p:nvSpPr>
          <p:cNvPr id="17" name="Agenda">
            <a:extLst>
              <a:ext uri="{FF2B5EF4-FFF2-40B4-BE49-F238E27FC236}">
                <a16:creationId xmlns:a16="http://schemas.microsoft.com/office/drawing/2014/main" id="{5F0C895D-9B71-020E-7BB1-9FB18CA2D996}"/>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Meet the User</a:t>
            </a:r>
            <a:endParaRPr lang="en-US" sz="1200"/>
          </a:p>
        </p:txBody>
      </p:sp>
      <p:sp>
        <p:nvSpPr>
          <p:cNvPr id="18" name="Reviews  Mobile Strategy">
            <a:extLst>
              <a:ext uri="{FF2B5EF4-FFF2-40B4-BE49-F238E27FC236}">
                <a16:creationId xmlns:a16="http://schemas.microsoft.com/office/drawing/2014/main" id="{E10486FB-9327-9070-5892-3FE3BE72A599}"/>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9" name="Product review Month XX">
            <a:extLst>
              <a:ext uri="{FF2B5EF4-FFF2-40B4-BE49-F238E27FC236}">
                <a16:creationId xmlns:a16="http://schemas.microsoft.com/office/drawing/2014/main" id="{22E8CD9A-74AA-074A-7FAE-52817D161670}"/>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21" name="TextBox 20">
            <a:extLst>
              <a:ext uri="{FF2B5EF4-FFF2-40B4-BE49-F238E27FC236}">
                <a16:creationId xmlns:a16="http://schemas.microsoft.com/office/drawing/2014/main" id="{0FB53F85-ADE9-8667-86D4-949A551A35E3}"/>
              </a:ext>
            </a:extLst>
          </p:cNvPr>
          <p:cNvSpPr txBox="1"/>
          <p:nvPr/>
        </p:nvSpPr>
        <p:spPr>
          <a:xfrm>
            <a:off x="17697127" y="9775361"/>
            <a:ext cx="82141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dirty="0">
                <a:solidFill>
                  <a:srgbClr val="FFC000"/>
                </a:solidFill>
                <a:latin typeface="Poppins"/>
                <a:ea typeface="Calibri"/>
                <a:cs typeface="Calibri"/>
              </a:rPr>
              <a:t>01</a:t>
            </a:r>
            <a:endParaRPr lang="en-GB" sz="2800" b="1" dirty="0">
              <a:solidFill>
                <a:srgbClr val="FFC000"/>
              </a:solidFill>
              <a:latin typeface="Poppins"/>
              <a:cs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81000" y="-474449"/>
            <a:ext cx="11963400" cy="1957972"/>
          </a:xfrm>
          <a:prstGeom prst="rect">
            <a:avLst/>
          </a:prstGeom>
        </p:spPr>
        <p:txBody>
          <a:bodyPr wrap="square" lIns="0" tIns="0" rIns="0" bIns="0" rtlCol="0" anchor="t">
            <a:spAutoFit/>
          </a:bodyPr>
          <a:lstStyle/>
          <a:p>
            <a:pPr algn="l">
              <a:lnSpc>
                <a:spcPts val="16732"/>
              </a:lnSpc>
            </a:pPr>
            <a:r>
              <a:rPr lang="en-US" sz="8800" b="1">
                <a:solidFill>
                  <a:srgbClr val="000000"/>
                </a:solidFill>
                <a:latin typeface="DM Sans Bold"/>
                <a:ea typeface="DM Sans Bold"/>
                <a:cs typeface="DM Sans Bold"/>
                <a:sym typeface="DM Sans Bold"/>
              </a:rPr>
              <a:t>User Journey</a:t>
            </a:r>
          </a:p>
        </p:txBody>
      </p:sp>
      <p:sp>
        <p:nvSpPr>
          <p:cNvPr id="20" name="Agenda">
            <a:extLst>
              <a:ext uri="{FF2B5EF4-FFF2-40B4-BE49-F238E27FC236}">
                <a16:creationId xmlns:a16="http://schemas.microsoft.com/office/drawing/2014/main" id="{56A52D86-56DB-3BED-D5BB-9EC3CB361DBE}"/>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User Journey</a:t>
            </a:r>
            <a:endParaRPr lang="en-US" sz="1200"/>
          </a:p>
        </p:txBody>
      </p:sp>
      <p:sp>
        <p:nvSpPr>
          <p:cNvPr id="21" name="Reviews  Mobile Strategy">
            <a:extLst>
              <a:ext uri="{FF2B5EF4-FFF2-40B4-BE49-F238E27FC236}">
                <a16:creationId xmlns:a16="http://schemas.microsoft.com/office/drawing/2014/main" id="{0E386CEB-D384-D66D-5DAB-94C9D2B00FBF}"/>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22" name="Product review Month XX">
            <a:extLst>
              <a:ext uri="{FF2B5EF4-FFF2-40B4-BE49-F238E27FC236}">
                <a16:creationId xmlns:a16="http://schemas.microsoft.com/office/drawing/2014/main" id="{65607D8F-E7CD-0743-05BC-8BB8C470E1BA}"/>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pic>
        <p:nvPicPr>
          <p:cNvPr id="29" name="Picture 28">
            <a:extLst>
              <a:ext uri="{FF2B5EF4-FFF2-40B4-BE49-F238E27FC236}">
                <a16:creationId xmlns:a16="http://schemas.microsoft.com/office/drawing/2014/main" id="{9C8BF5B3-02FB-DAC8-C37A-17A2105A3918}"/>
              </a:ext>
            </a:extLst>
          </p:cNvPr>
          <p:cNvPicPr>
            <a:picLocks noChangeAspect="1"/>
          </p:cNvPicPr>
          <p:nvPr/>
        </p:nvPicPr>
        <p:blipFill>
          <a:blip r:embed="rId2"/>
          <a:stretch>
            <a:fillRect/>
          </a:stretch>
        </p:blipFill>
        <p:spPr>
          <a:xfrm>
            <a:off x="4126792" y="1371896"/>
            <a:ext cx="9313333" cy="5238750"/>
          </a:xfrm>
          <a:prstGeom prst="roundRect">
            <a:avLst/>
          </a:prstGeom>
        </p:spPr>
      </p:pic>
      <p:pic>
        <p:nvPicPr>
          <p:cNvPr id="35" name="Picture 34">
            <a:extLst>
              <a:ext uri="{FF2B5EF4-FFF2-40B4-BE49-F238E27FC236}">
                <a16:creationId xmlns:a16="http://schemas.microsoft.com/office/drawing/2014/main" id="{372155F6-2A42-7F6B-94D5-92278F882850}"/>
              </a:ext>
            </a:extLst>
          </p:cNvPr>
          <p:cNvPicPr>
            <a:picLocks noChangeAspect="1"/>
          </p:cNvPicPr>
          <p:nvPr/>
        </p:nvPicPr>
        <p:blipFill>
          <a:blip r:embed="rId3"/>
          <a:stretch>
            <a:fillRect/>
          </a:stretch>
        </p:blipFill>
        <p:spPr>
          <a:xfrm>
            <a:off x="8169514" y="1371896"/>
            <a:ext cx="1492781" cy="1485604"/>
          </a:xfrm>
          <a:prstGeom prst="rect">
            <a:avLst/>
          </a:prstGeom>
        </p:spPr>
      </p:pic>
      <p:sp>
        <p:nvSpPr>
          <p:cNvPr id="36" name="Freeform 3">
            <a:extLst>
              <a:ext uri="{FF2B5EF4-FFF2-40B4-BE49-F238E27FC236}">
                <a16:creationId xmlns:a16="http://schemas.microsoft.com/office/drawing/2014/main" id="{E65BFA39-CE8A-B5CF-0372-97BA43B3EEC8}"/>
              </a:ext>
            </a:extLst>
          </p:cNvPr>
          <p:cNvSpPr/>
          <p:nvPr/>
        </p:nvSpPr>
        <p:spPr>
          <a:xfrm>
            <a:off x="4526218" y="6844205"/>
            <a:ext cx="698856" cy="700129"/>
          </a:xfrm>
          <a:custGeom>
            <a:avLst/>
            <a:gdLst/>
            <a:ahLst/>
            <a:cxnLst/>
            <a:rect l="l" t="t" r="r" b="b"/>
            <a:pathLst>
              <a:path w="698856" h="700129">
                <a:moveTo>
                  <a:pt x="0" y="0"/>
                </a:moveTo>
                <a:lnTo>
                  <a:pt x="698856" y="0"/>
                </a:lnTo>
                <a:lnTo>
                  <a:pt x="698856" y="700129"/>
                </a:lnTo>
                <a:lnTo>
                  <a:pt x="0" y="7001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7" name="Freeform 4">
            <a:extLst>
              <a:ext uri="{FF2B5EF4-FFF2-40B4-BE49-F238E27FC236}">
                <a16:creationId xmlns:a16="http://schemas.microsoft.com/office/drawing/2014/main" id="{C107D677-45B0-D52C-274A-B83C0A69D4D9}"/>
              </a:ext>
            </a:extLst>
          </p:cNvPr>
          <p:cNvSpPr/>
          <p:nvPr/>
        </p:nvSpPr>
        <p:spPr>
          <a:xfrm>
            <a:off x="9423395" y="6875493"/>
            <a:ext cx="698856" cy="700129"/>
          </a:xfrm>
          <a:custGeom>
            <a:avLst/>
            <a:gdLst/>
            <a:ahLst/>
            <a:cxnLst/>
            <a:rect l="l" t="t" r="r" b="b"/>
            <a:pathLst>
              <a:path w="698856" h="700129">
                <a:moveTo>
                  <a:pt x="0" y="0"/>
                </a:moveTo>
                <a:lnTo>
                  <a:pt x="698856" y="0"/>
                </a:lnTo>
                <a:lnTo>
                  <a:pt x="698856" y="700129"/>
                </a:lnTo>
                <a:lnTo>
                  <a:pt x="0" y="7001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8" name="TextBox 6">
            <a:extLst>
              <a:ext uri="{FF2B5EF4-FFF2-40B4-BE49-F238E27FC236}">
                <a16:creationId xmlns:a16="http://schemas.microsoft.com/office/drawing/2014/main" id="{014FEC70-AA72-5908-9C99-E5921AD0D9C7}"/>
              </a:ext>
            </a:extLst>
          </p:cNvPr>
          <p:cNvSpPr txBox="1"/>
          <p:nvPr/>
        </p:nvSpPr>
        <p:spPr>
          <a:xfrm>
            <a:off x="1009823" y="7049933"/>
            <a:ext cx="3618473" cy="351250"/>
          </a:xfrm>
          <a:prstGeom prst="rect">
            <a:avLst/>
          </a:prstGeom>
        </p:spPr>
        <p:txBody>
          <a:bodyPr lIns="0" tIns="0" rIns="0" bIns="0" rtlCol="0" anchor="t">
            <a:spAutoFit/>
          </a:bodyPr>
          <a:lstStyle/>
          <a:p>
            <a:pPr algn="l">
              <a:lnSpc>
                <a:spcPts val="2674"/>
              </a:lnSpc>
            </a:pPr>
            <a:r>
              <a:rPr lang="en-US" sz="2450">
                <a:latin typeface="DM Sans Bold"/>
                <a:ea typeface="DM Sans Bold"/>
                <a:cs typeface="DM Sans Bold"/>
                <a:sym typeface="DM Sans Bold"/>
              </a:rPr>
              <a:t>Step 1</a:t>
            </a:r>
            <a:endParaRPr lang="en-US" sz="2499">
              <a:latin typeface="DM Sans Bold"/>
              <a:ea typeface="DM Sans Bold"/>
              <a:cs typeface="DM Sans Bold"/>
              <a:sym typeface="DM Sans Bold"/>
            </a:endParaRPr>
          </a:p>
        </p:txBody>
      </p:sp>
      <p:sp>
        <p:nvSpPr>
          <p:cNvPr id="39" name="TextBox 7">
            <a:extLst>
              <a:ext uri="{FF2B5EF4-FFF2-40B4-BE49-F238E27FC236}">
                <a16:creationId xmlns:a16="http://schemas.microsoft.com/office/drawing/2014/main" id="{F6325C1E-6FCF-691D-2332-B572F1B507A8}"/>
              </a:ext>
            </a:extLst>
          </p:cNvPr>
          <p:cNvSpPr txBox="1"/>
          <p:nvPr/>
        </p:nvSpPr>
        <p:spPr>
          <a:xfrm>
            <a:off x="5843080" y="7017400"/>
            <a:ext cx="4209824" cy="351250"/>
          </a:xfrm>
          <a:prstGeom prst="rect">
            <a:avLst/>
          </a:prstGeom>
        </p:spPr>
        <p:txBody>
          <a:bodyPr lIns="0" tIns="0" rIns="0" bIns="0" rtlCol="0" anchor="t">
            <a:spAutoFit/>
          </a:bodyPr>
          <a:lstStyle/>
          <a:p>
            <a:pPr algn="l">
              <a:lnSpc>
                <a:spcPts val="2674"/>
              </a:lnSpc>
            </a:pPr>
            <a:r>
              <a:rPr lang="en-US" sz="2450" b="1">
                <a:latin typeface="DM Sans Bold"/>
                <a:ea typeface="DM Sans Bold"/>
                <a:cs typeface="DM Sans Bold"/>
                <a:sym typeface="DM Sans Bold"/>
              </a:rPr>
              <a:t>Step 2</a:t>
            </a:r>
            <a:endParaRPr lang="en-US" sz="2499" b="1">
              <a:latin typeface="DM Sans Bold"/>
              <a:ea typeface="DM Sans Bold"/>
              <a:cs typeface="DM Sans Bold"/>
              <a:sym typeface="DM Sans Bold"/>
            </a:endParaRPr>
          </a:p>
        </p:txBody>
      </p:sp>
      <p:sp>
        <p:nvSpPr>
          <p:cNvPr id="40" name="TextBox 8">
            <a:extLst>
              <a:ext uri="{FF2B5EF4-FFF2-40B4-BE49-F238E27FC236}">
                <a16:creationId xmlns:a16="http://schemas.microsoft.com/office/drawing/2014/main" id="{100E29D0-5282-953A-3DB0-B3380CE56B3E}"/>
              </a:ext>
            </a:extLst>
          </p:cNvPr>
          <p:cNvSpPr txBox="1"/>
          <p:nvPr/>
        </p:nvSpPr>
        <p:spPr>
          <a:xfrm>
            <a:off x="10626654" y="7057046"/>
            <a:ext cx="4209824" cy="351250"/>
          </a:xfrm>
          <a:prstGeom prst="rect">
            <a:avLst/>
          </a:prstGeom>
        </p:spPr>
        <p:txBody>
          <a:bodyPr lIns="0" tIns="0" rIns="0" bIns="0" rtlCol="0" anchor="t">
            <a:spAutoFit/>
          </a:bodyPr>
          <a:lstStyle/>
          <a:p>
            <a:pPr algn="l">
              <a:lnSpc>
                <a:spcPts val="2674"/>
              </a:lnSpc>
            </a:pPr>
            <a:r>
              <a:rPr lang="en-US" sz="2450" b="1">
                <a:latin typeface="DM Sans Bold"/>
                <a:ea typeface="DM Sans Bold"/>
                <a:cs typeface="DM Sans Bold"/>
                <a:sym typeface="DM Sans Bold"/>
              </a:rPr>
              <a:t>Step 3</a:t>
            </a:r>
            <a:endParaRPr lang="en-US" sz="2499" b="1">
              <a:latin typeface="DM Sans Bold"/>
              <a:ea typeface="DM Sans Bold"/>
              <a:cs typeface="DM Sans Bold"/>
              <a:sym typeface="DM Sans Bold"/>
            </a:endParaRPr>
          </a:p>
        </p:txBody>
      </p:sp>
      <p:sp>
        <p:nvSpPr>
          <p:cNvPr id="41" name="TextBox 9">
            <a:extLst>
              <a:ext uri="{FF2B5EF4-FFF2-40B4-BE49-F238E27FC236}">
                <a16:creationId xmlns:a16="http://schemas.microsoft.com/office/drawing/2014/main" id="{C436F37E-B483-A251-77C0-536BE1E93151}"/>
              </a:ext>
            </a:extLst>
          </p:cNvPr>
          <p:cNvSpPr txBox="1"/>
          <p:nvPr/>
        </p:nvSpPr>
        <p:spPr>
          <a:xfrm>
            <a:off x="1009823" y="7695157"/>
            <a:ext cx="3618473" cy="697499"/>
          </a:xfrm>
          <a:prstGeom prst="rect">
            <a:avLst/>
          </a:prstGeom>
        </p:spPr>
        <p:txBody>
          <a:bodyPr lIns="0" tIns="0" rIns="0" bIns="0" rtlCol="0" anchor="t">
            <a:spAutoFit/>
          </a:bodyPr>
          <a:lstStyle/>
          <a:p>
            <a:pPr algn="l">
              <a:lnSpc>
                <a:spcPts val="2674"/>
              </a:lnSpc>
            </a:pPr>
            <a:r>
              <a:rPr lang="en-US" sz="2499">
                <a:solidFill>
                  <a:srgbClr val="433833"/>
                </a:solidFill>
                <a:latin typeface="DM Sans"/>
                <a:ea typeface="DM Sans"/>
                <a:cs typeface="DM Sans"/>
                <a:sym typeface="DM Sans"/>
              </a:rPr>
              <a:t>QA receiving goods at the dock</a:t>
            </a:r>
          </a:p>
        </p:txBody>
      </p:sp>
      <p:sp>
        <p:nvSpPr>
          <p:cNvPr id="42" name="TextBox 10">
            <a:extLst>
              <a:ext uri="{FF2B5EF4-FFF2-40B4-BE49-F238E27FC236}">
                <a16:creationId xmlns:a16="http://schemas.microsoft.com/office/drawing/2014/main" id="{96F2C471-87B7-ECBF-6825-BCA4471E0939}"/>
              </a:ext>
            </a:extLst>
          </p:cNvPr>
          <p:cNvSpPr txBox="1"/>
          <p:nvPr/>
        </p:nvSpPr>
        <p:spPr>
          <a:xfrm>
            <a:off x="5859409" y="7727588"/>
            <a:ext cx="3429000" cy="1736245"/>
          </a:xfrm>
          <a:prstGeom prst="rect">
            <a:avLst/>
          </a:prstGeom>
        </p:spPr>
        <p:txBody>
          <a:bodyPr wrap="square" lIns="0" tIns="0" rIns="0" bIns="0" rtlCol="0" anchor="t">
            <a:spAutoFit/>
          </a:bodyPr>
          <a:lstStyle/>
          <a:p>
            <a:pPr algn="l">
              <a:lnSpc>
                <a:spcPts val="2674"/>
              </a:lnSpc>
            </a:pPr>
            <a:r>
              <a:rPr lang="en-US" sz="2499">
                <a:solidFill>
                  <a:srgbClr val="433833"/>
                </a:solidFill>
                <a:latin typeface="DM Sans"/>
                <a:ea typeface="DM Sans"/>
                <a:cs typeface="DM Sans"/>
                <a:sym typeface="DM Sans"/>
              </a:rPr>
              <a:t>QA bring goods to office to manually check items against excel sheet and paper documentations</a:t>
            </a:r>
          </a:p>
        </p:txBody>
      </p:sp>
      <p:sp>
        <p:nvSpPr>
          <p:cNvPr id="43" name="TextBox 11">
            <a:extLst>
              <a:ext uri="{FF2B5EF4-FFF2-40B4-BE49-F238E27FC236}">
                <a16:creationId xmlns:a16="http://schemas.microsoft.com/office/drawing/2014/main" id="{0EAE3280-A1A0-B055-AA52-1232FE51CD9F}"/>
              </a:ext>
            </a:extLst>
          </p:cNvPr>
          <p:cNvSpPr txBox="1"/>
          <p:nvPr/>
        </p:nvSpPr>
        <p:spPr>
          <a:xfrm>
            <a:off x="10601078" y="7727588"/>
            <a:ext cx="2372145" cy="697499"/>
          </a:xfrm>
          <a:prstGeom prst="rect">
            <a:avLst/>
          </a:prstGeom>
        </p:spPr>
        <p:txBody>
          <a:bodyPr wrap="square" lIns="0" tIns="0" rIns="0" bIns="0" rtlCol="0" anchor="t">
            <a:spAutoFit/>
          </a:bodyPr>
          <a:lstStyle/>
          <a:p>
            <a:pPr algn="l">
              <a:lnSpc>
                <a:spcPts val="2674"/>
              </a:lnSpc>
            </a:pPr>
            <a:r>
              <a:rPr lang="en-US" sz="2499">
                <a:solidFill>
                  <a:srgbClr val="433833"/>
                </a:solidFill>
                <a:latin typeface="DM Sans"/>
                <a:ea typeface="DM Sans"/>
                <a:cs typeface="DM Sans"/>
                <a:sym typeface="DM Sans"/>
              </a:rPr>
              <a:t>QA key in details in excel </a:t>
            </a:r>
          </a:p>
        </p:txBody>
      </p:sp>
      <p:sp>
        <p:nvSpPr>
          <p:cNvPr id="44" name="Freeform 4">
            <a:extLst>
              <a:ext uri="{FF2B5EF4-FFF2-40B4-BE49-F238E27FC236}">
                <a16:creationId xmlns:a16="http://schemas.microsoft.com/office/drawing/2014/main" id="{9552695D-CAC0-68C9-DD59-A2B3A87DEA9A}"/>
              </a:ext>
            </a:extLst>
          </p:cNvPr>
          <p:cNvSpPr/>
          <p:nvPr/>
        </p:nvSpPr>
        <p:spPr>
          <a:xfrm>
            <a:off x="13255739" y="6882606"/>
            <a:ext cx="698856" cy="700129"/>
          </a:xfrm>
          <a:custGeom>
            <a:avLst/>
            <a:gdLst/>
            <a:ahLst/>
            <a:cxnLst/>
            <a:rect l="l" t="t" r="r" b="b"/>
            <a:pathLst>
              <a:path w="698856" h="700129">
                <a:moveTo>
                  <a:pt x="0" y="0"/>
                </a:moveTo>
                <a:lnTo>
                  <a:pt x="698856" y="0"/>
                </a:lnTo>
                <a:lnTo>
                  <a:pt x="698856" y="700129"/>
                </a:lnTo>
                <a:lnTo>
                  <a:pt x="0" y="7001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5" name="TextBox 8">
            <a:extLst>
              <a:ext uri="{FF2B5EF4-FFF2-40B4-BE49-F238E27FC236}">
                <a16:creationId xmlns:a16="http://schemas.microsoft.com/office/drawing/2014/main" id="{1D39C27F-69FF-710F-CE0A-5E48803953D0}"/>
              </a:ext>
            </a:extLst>
          </p:cNvPr>
          <p:cNvSpPr txBox="1"/>
          <p:nvPr/>
        </p:nvSpPr>
        <p:spPr>
          <a:xfrm>
            <a:off x="14706600" y="7013741"/>
            <a:ext cx="4209824" cy="351250"/>
          </a:xfrm>
          <a:prstGeom prst="rect">
            <a:avLst/>
          </a:prstGeom>
        </p:spPr>
        <p:txBody>
          <a:bodyPr lIns="0" tIns="0" rIns="0" bIns="0" rtlCol="0" anchor="t">
            <a:spAutoFit/>
          </a:bodyPr>
          <a:lstStyle/>
          <a:p>
            <a:pPr algn="l">
              <a:lnSpc>
                <a:spcPts val="2674"/>
              </a:lnSpc>
            </a:pPr>
            <a:r>
              <a:rPr lang="en-US" sz="2450" b="1">
                <a:latin typeface="DM Sans Bold"/>
                <a:ea typeface="DM Sans Bold"/>
                <a:cs typeface="DM Sans Bold"/>
                <a:sym typeface="DM Sans Bold"/>
              </a:rPr>
              <a:t>Step 4</a:t>
            </a:r>
            <a:endParaRPr lang="en-US" sz="2499" b="1">
              <a:latin typeface="DM Sans Bold"/>
              <a:ea typeface="DM Sans Bold"/>
              <a:cs typeface="DM Sans Bold"/>
              <a:sym typeface="DM Sans Bold"/>
            </a:endParaRPr>
          </a:p>
        </p:txBody>
      </p:sp>
      <p:sp>
        <p:nvSpPr>
          <p:cNvPr id="46" name="TextBox 11">
            <a:extLst>
              <a:ext uri="{FF2B5EF4-FFF2-40B4-BE49-F238E27FC236}">
                <a16:creationId xmlns:a16="http://schemas.microsoft.com/office/drawing/2014/main" id="{E2E06C5E-C273-D44C-6702-116EC1E1618B}"/>
              </a:ext>
            </a:extLst>
          </p:cNvPr>
          <p:cNvSpPr txBox="1"/>
          <p:nvPr/>
        </p:nvSpPr>
        <p:spPr>
          <a:xfrm>
            <a:off x="14706600" y="7702745"/>
            <a:ext cx="2917300" cy="697499"/>
          </a:xfrm>
          <a:prstGeom prst="rect">
            <a:avLst/>
          </a:prstGeom>
        </p:spPr>
        <p:txBody>
          <a:bodyPr wrap="square" lIns="0" tIns="0" rIns="0" bIns="0" rtlCol="0" anchor="t">
            <a:spAutoFit/>
          </a:bodyPr>
          <a:lstStyle/>
          <a:p>
            <a:pPr algn="l">
              <a:lnSpc>
                <a:spcPts val="2674"/>
              </a:lnSpc>
            </a:pPr>
            <a:r>
              <a:rPr lang="en-US" sz="2499">
                <a:solidFill>
                  <a:srgbClr val="433833"/>
                </a:solidFill>
                <a:latin typeface="DM Sans"/>
                <a:ea typeface="DM Sans"/>
                <a:cs typeface="DM Sans"/>
                <a:sym typeface="DM Sans"/>
              </a:rPr>
              <a:t>Delivery of goods to customer</a:t>
            </a:r>
          </a:p>
        </p:txBody>
      </p:sp>
      <p:sp>
        <p:nvSpPr>
          <p:cNvPr id="48" name="TextBox 6">
            <a:extLst>
              <a:ext uri="{FF2B5EF4-FFF2-40B4-BE49-F238E27FC236}">
                <a16:creationId xmlns:a16="http://schemas.microsoft.com/office/drawing/2014/main" id="{7D7C6C9C-35F0-6FCC-2452-6BC56B95DEDC}"/>
              </a:ext>
            </a:extLst>
          </p:cNvPr>
          <p:cNvSpPr txBox="1"/>
          <p:nvPr/>
        </p:nvSpPr>
        <p:spPr>
          <a:xfrm>
            <a:off x="7602969" y="2856232"/>
            <a:ext cx="692454" cy="420884"/>
          </a:xfrm>
          <a:prstGeom prst="rect">
            <a:avLst/>
          </a:prstGeom>
        </p:spPr>
        <p:txBody>
          <a:bodyPr wrap="square" lIns="0" tIns="0" rIns="0" bIns="0" rtlCol="0" anchor="t">
            <a:spAutoFit/>
          </a:bodyPr>
          <a:lstStyle/>
          <a:p>
            <a:pPr algn="l">
              <a:lnSpc>
                <a:spcPts val="2674"/>
              </a:lnSpc>
            </a:pPr>
            <a:r>
              <a:rPr lang="en-US" sz="1400">
                <a:solidFill>
                  <a:srgbClr val="FFC000"/>
                </a:solidFill>
                <a:latin typeface="DM Sans Bold"/>
                <a:ea typeface="DM Sans Bold"/>
                <a:cs typeface="DM Sans Bold"/>
                <a:sym typeface="DM Sans Bold"/>
              </a:rPr>
              <a:t>step</a:t>
            </a:r>
            <a:r>
              <a:rPr lang="en-US" sz="4400">
                <a:solidFill>
                  <a:srgbClr val="FFC000"/>
                </a:solidFill>
                <a:latin typeface="DM Sans Bold"/>
                <a:ea typeface="DM Sans Bold"/>
                <a:cs typeface="DM Sans Bold"/>
                <a:sym typeface="DM Sans Bold"/>
              </a:rPr>
              <a:t>1</a:t>
            </a:r>
          </a:p>
        </p:txBody>
      </p:sp>
      <p:sp>
        <p:nvSpPr>
          <p:cNvPr id="4" name="Freeform 35">
            <a:extLst>
              <a:ext uri="{FF2B5EF4-FFF2-40B4-BE49-F238E27FC236}">
                <a16:creationId xmlns:a16="http://schemas.microsoft.com/office/drawing/2014/main" id="{7651387D-8AF4-B83C-8F7B-6A0A91A68FF9}"/>
              </a:ext>
            </a:extLst>
          </p:cNvPr>
          <p:cNvSpPr/>
          <p:nvPr/>
        </p:nvSpPr>
        <p:spPr>
          <a:xfrm>
            <a:off x="7798984" y="75338"/>
            <a:ext cx="907331" cy="872687"/>
          </a:xfrm>
          <a:custGeom>
            <a:avLst/>
            <a:gdLst/>
            <a:ahLst/>
            <a:cxnLst/>
            <a:rect l="l" t="t" r="r" b="b"/>
            <a:pathLst>
              <a:path w="907331" h="872687">
                <a:moveTo>
                  <a:pt x="0" y="0"/>
                </a:moveTo>
                <a:lnTo>
                  <a:pt x="907330" y="0"/>
                </a:lnTo>
                <a:lnTo>
                  <a:pt x="907330" y="872687"/>
                </a:lnTo>
                <a:lnTo>
                  <a:pt x="0" y="8726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6" name="TextBox 5">
            <a:extLst>
              <a:ext uri="{FF2B5EF4-FFF2-40B4-BE49-F238E27FC236}">
                <a16:creationId xmlns:a16="http://schemas.microsoft.com/office/drawing/2014/main" id="{2CE3AD37-3D77-B9B5-83FE-3B9DA934B63D}"/>
              </a:ext>
            </a:extLst>
          </p:cNvPr>
          <p:cNvSpPr txBox="1"/>
          <p:nvPr/>
        </p:nvSpPr>
        <p:spPr>
          <a:xfrm>
            <a:off x="17697127" y="9773617"/>
            <a:ext cx="9124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dirty="0">
                <a:solidFill>
                  <a:srgbClr val="FFC000"/>
                </a:solidFill>
                <a:latin typeface="Poppins"/>
                <a:ea typeface="Calibri"/>
                <a:cs typeface="Calibri"/>
              </a:rPr>
              <a:t>02</a:t>
            </a:r>
            <a:endParaRPr lang="en-GB" sz="2800" b="1" dirty="0">
              <a:solidFill>
                <a:srgbClr val="FFC000"/>
              </a:solidFill>
              <a:latin typeface="Poppins"/>
              <a:cs typeface="Poppins"/>
            </a:endParaRPr>
          </a:p>
        </p:txBody>
      </p:sp>
      <p:sp>
        <p:nvSpPr>
          <p:cNvPr id="7" name="TextBox 6">
            <a:extLst>
              <a:ext uri="{FF2B5EF4-FFF2-40B4-BE49-F238E27FC236}">
                <a16:creationId xmlns:a16="http://schemas.microsoft.com/office/drawing/2014/main" id="{81BC156A-8B25-6F35-211E-916C9F6C5A4E}"/>
              </a:ext>
            </a:extLst>
          </p:cNvPr>
          <p:cNvSpPr txBox="1"/>
          <p:nvPr/>
        </p:nvSpPr>
        <p:spPr>
          <a:xfrm>
            <a:off x="8968756" y="2856232"/>
            <a:ext cx="915242" cy="420884"/>
          </a:xfrm>
          <a:prstGeom prst="rect">
            <a:avLst/>
          </a:prstGeom>
        </p:spPr>
        <p:txBody>
          <a:bodyPr wrap="square" lIns="0" tIns="0" rIns="0" bIns="0" rtlCol="0" anchor="t">
            <a:spAutoFit/>
          </a:bodyPr>
          <a:lstStyle/>
          <a:p>
            <a:pPr algn="l">
              <a:lnSpc>
                <a:spcPts val="2674"/>
              </a:lnSpc>
            </a:pPr>
            <a:r>
              <a:rPr lang="en-US" sz="1400">
                <a:solidFill>
                  <a:srgbClr val="FFC000"/>
                </a:solidFill>
                <a:latin typeface="DM Sans Bold"/>
                <a:ea typeface="DM Sans Bold"/>
                <a:cs typeface="DM Sans Bold"/>
                <a:sym typeface="DM Sans Bold"/>
              </a:rPr>
              <a:t>step</a:t>
            </a:r>
            <a:r>
              <a:rPr lang="en-US" sz="4400">
                <a:solidFill>
                  <a:srgbClr val="FFC000"/>
                </a:solidFill>
                <a:latin typeface="DM Sans Bold"/>
                <a:ea typeface="DM Sans Bold"/>
                <a:cs typeface="DM Sans Bold"/>
                <a:sym typeface="DM Sans Bold"/>
              </a:rPr>
              <a:t>2</a:t>
            </a:r>
            <a:endParaRPr lang="en-US" sz="4400">
              <a:solidFill>
                <a:srgbClr val="FFC000"/>
              </a:solidFill>
              <a:latin typeface="DM Sans Bold"/>
              <a:ea typeface="DM Sans Bold"/>
              <a:cs typeface="DM Sans Bold"/>
            </a:endParaRPr>
          </a:p>
        </p:txBody>
      </p:sp>
      <p:sp>
        <p:nvSpPr>
          <p:cNvPr id="8" name="TextBox 7">
            <a:extLst>
              <a:ext uri="{FF2B5EF4-FFF2-40B4-BE49-F238E27FC236}">
                <a16:creationId xmlns:a16="http://schemas.microsoft.com/office/drawing/2014/main" id="{73D4C194-DD68-3D06-7659-4AB7FEDBD68C}"/>
              </a:ext>
            </a:extLst>
          </p:cNvPr>
          <p:cNvSpPr txBox="1"/>
          <p:nvPr/>
        </p:nvSpPr>
        <p:spPr>
          <a:xfrm>
            <a:off x="11429111" y="4289825"/>
            <a:ext cx="915242" cy="420884"/>
          </a:xfrm>
          <a:prstGeom prst="rect">
            <a:avLst/>
          </a:prstGeom>
        </p:spPr>
        <p:txBody>
          <a:bodyPr wrap="square" lIns="0" tIns="0" rIns="0" bIns="0" rtlCol="0" anchor="t">
            <a:spAutoFit/>
          </a:bodyPr>
          <a:lstStyle/>
          <a:p>
            <a:pPr algn="l">
              <a:lnSpc>
                <a:spcPts val="2674"/>
              </a:lnSpc>
            </a:pPr>
            <a:r>
              <a:rPr lang="en-US" sz="1400">
                <a:solidFill>
                  <a:srgbClr val="FFC000"/>
                </a:solidFill>
                <a:latin typeface="DM Sans Bold"/>
                <a:ea typeface="DM Sans Bold"/>
                <a:cs typeface="DM Sans Bold"/>
                <a:sym typeface="DM Sans Bold"/>
              </a:rPr>
              <a:t>step</a:t>
            </a:r>
            <a:r>
              <a:rPr lang="en-US" sz="4400">
                <a:solidFill>
                  <a:srgbClr val="FFC000"/>
                </a:solidFill>
                <a:latin typeface="DM Sans Bold"/>
                <a:ea typeface="DM Sans Bold"/>
                <a:cs typeface="DM Sans Bold"/>
                <a:sym typeface="DM Sans Bold"/>
              </a:rPr>
              <a:t>3</a:t>
            </a:r>
            <a:endParaRPr lang="en-US" sz="4400">
              <a:solidFill>
                <a:srgbClr val="FFC000"/>
              </a:solidFill>
              <a:latin typeface="DM Sans Bold"/>
              <a:ea typeface="DM Sans Bold"/>
              <a:cs typeface="DM Sans Bold"/>
            </a:endParaRPr>
          </a:p>
        </p:txBody>
      </p:sp>
      <p:sp>
        <p:nvSpPr>
          <p:cNvPr id="9" name="TextBox 8">
            <a:extLst>
              <a:ext uri="{FF2B5EF4-FFF2-40B4-BE49-F238E27FC236}">
                <a16:creationId xmlns:a16="http://schemas.microsoft.com/office/drawing/2014/main" id="{96DA531B-6D02-B21C-345F-7C9B810F8304}"/>
              </a:ext>
            </a:extLst>
          </p:cNvPr>
          <p:cNvSpPr txBox="1"/>
          <p:nvPr/>
        </p:nvSpPr>
        <p:spPr>
          <a:xfrm>
            <a:off x="12978942" y="4289825"/>
            <a:ext cx="915242" cy="420884"/>
          </a:xfrm>
          <a:prstGeom prst="rect">
            <a:avLst/>
          </a:prstGeom>
        </p:spPr>
        <p:txBody>
          <a:bodyPr wrap="square" lIns="0" tIns="0" rIns="0" bIns="0" rtlCol="0" anchor="t">
            <a:spAutoFit/>
          </a:bodyPr>
          <a:lstStyle/>
          <a:p>
            <a:pPr algn="l">
              <a:lnSpc>
                <a:spcPts val="2674"/>
              </a:lnSpc>
            </a:pPr>
            <a:r>
              <a:rPr lang="en-US" sz="1400">
                <a:solidFill>
                  <a:srgbClr val="FFC000"/>
                </a:solidFill>
                <a:latin typeface="DM Sans Bold"/>
                <a:ea typeface="DM Sans Bold"/>
                <a:cs typeface="DM Sans Bold"/>
                <a:sym typeface="DM Sans Bold"/>
              </a:rPr>
              <a:t>step</a:t>
            </a:r>
            <a:r>
              <a:rPr lang="en-US" sz="4400">
                <a:solidFill>
                  <a:srgbClr val="FFC000"/>
                </a:solidFill>
                <a:latin typeface="DM Sans Bold"/>
                <a:ea typeface="DM Sans Bold"/>
                <a:cs typeface="DM Sans Bold"/>
                <a:sym typeface="DM Sans Bold"/>
              </a:rPr>
              <a:t>4</a:t>
            </a:r>
            <a:endParaRPr lang="en-US" sz="4400">
              <a:solidFill>
                <a:srgbClr val="FFC000"/>
              </a:solidFill>
              <a:latin typeface="DM Sans Bold"/>
              <a:ea typeface="DM Sans Bold"/>
              <a:cs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1600200" y="5600700"/>
            <a:ext cx="0" cy="2330450"/>
          </a:xfrm>
          <a:prstGeom prst="line">
            <a:avLst/>
          </a:prstGeom>
          <a:ln w="190500" cap="flat">
            <a:solidFill>
              <a:srgbClr val="3A9869"/>
            </a:solidFill>
            <a:prstDash val="solid"/>
            <a:headEnd type="none" w="sm" len="sm"/>
            <a:tailEnd type="none" w="sm" len="sm"/>
          </a:ln>
        </p:spPr>
        <p:txBody>
          <a:bodyPr/>
          <a:lstStyle/>
          <a:p>
            <a:endParaRPr lang="en-US"/>
          </a:p>
        </p:txBody>
      </p:sp>
      <p:sp>
        <p:nvSpPr>
          <p:cNvPr id="5" name="TextBox 5"/>
          <p:cNvSpPr txBox="1"/>
          <p:nvPr/>
        </p:nvSpPr>
        <p:spPr>
          <a:xfrm>
            <a:off x="1434289" y="8220690"/>
            <a:ext cx="11601481" cy="1582869"/>
          </a:xfrm>
          <a:prstGeom prst="rect">
            <a:avLst/>
          </a:prstGeom>
        </p:spPr>
        <p:txBody>
          <a:bodyPr wrap="square" lIns="0" tIns="0" rIns="0" bIns="0" rtlCol="0" anchor="t">
            <a:spAutoFit/>
          </a:bodyPr>
          <a:lstStyle/>
          <a:p>
            <a:pPr algn="l">
              <a:lnSpc>
                <a:spcPts val="12816"/>
              </a:lnSpc>
            </a:pPr>
            <a:r>
              <a:rPr lang="en-US" sz="9600" b="1">
                <a:solidFill>
                  <a:srgbClr val="000000"/>
                </a:solidFill>
                <a:latin typeface="DM Sans Bold"/>
                <a:ea typeface="DM Sans Bold"/>
                <a:cs typeface="DM Sans Bold"/>
                <a:sym typeface="DM Sans Bold"/>
              </a:rPr>
              <a:t>Problem Statement</a:t>
            </a:r>
          </a:p>
        </p:txBody>
      </p:sp>
      <p:sp>
        <p:nvSpPr>
          <p:cNvPr id="6" name="TextBox 6"/>
          <p:cNvSpPr txBox="1"/>
          <p:nvPr/>
        </p:nvSpPr>
        <p:spPr>
          <a:xfrm>
            <a:off x="1981200" y="5129011"/>
            <a:ext cx="7401965" cy="3693319"/>
          </a:xfrm>
          <a:prstGeom prst="rect">
            <a:avLst/>
          </a:prstGeom>
        </p:spPr>
        <p:txBody>
          <a:bodyPr lIns="0" tIns="0" rIns="0" bIns="0" rtlCol="0" anchor="t">
            <a:spAutoFit/>
          </a:bodyPr>
          <a:lstStyle/>
          <a:p>
            <a:pPr algn="just"/>
            <a:r>
              <a:rPr lang="en-SG" sz="2400" b="1">
                <a:solidFill>
                  <a:srgbClr val="000000"/>
                </a:solidFill>
                <a:latin typeface="DM Sans"/>
                <a:cs typeface="Segoe UI"/>
              </a:rPr>
              <a:t>Quality Assurance Executive</a:t>
            </a:r>
            <a:r>
              <a:rPr lang="en-SG" sz="2400">
                <a:solidFill>
                  <a:srgbClr val="000000"/>
                </a:solidFill>
                <a:latin typeface="DM Sans"/>
                <a:cs typeface="Segoe UI"/>
              </a:rPr>
              <a:t> feels </a:t>
            </a:r>
            <a:r>
              <a:rPr lang="en-SG" sz="2400" b="1">
                <a:solidFill>
                  <a:srgbClr val="000000"/>
                </a:solidFill>
                <a:latin typeface="DM Sans"/>
                <a:cs typeface="Segoe UI"/>
              </a:rPr>
              <a:t>frustrated</a:t>
            </a:r>
            <a:r>
              <a:rPr lang="en-SG" sz="2400">
                <a:solidFill>
                  <a:srgbClr val="000000"/>
                </a:solidFill>
                <a:latin typeface="DM Sans"/>
                <a:cs typeface="Segoe UI"/>
              </a:rPr>
              <a:t> about doing </a:t>
            </a:r>
            <a:r>
              <a:rPr lang="en-SG" sz="2400" b="1" err="1">
                <a:solidFill>
                  <a:srgbClr val="000000"/>
                </a:solidFill>
                <a:latin typeface="DM Sans"/>
                <a:cs typeface="Segoe UI"/>
              </a:rPr>
              <a:t>autospare</a:t>
            </a:r>
            <a:r>
              <a:rPr lang="en-SG" sz="2400" b="1">
                <a:solidFill>
                  <a:srgbClr val="000000"/>
                </a:solidFill>
                <a:latin typeface="DM Sans"/>
                <a:cs typeface="Segoe UI"/>
              </a:rPr>
              <a:t> parts Quality Assurance checks</a:t>
            </a:r>
            <a:r>
              <a:rPr lang="en-SG" sz="2400">
                <a:solidFill>
                  <a:srgbClr val="000000"/>
                </a:solidFill>
                <a:latin typeface="DM Sans"/>
                <a:cs typeface="Segoe UI"/>
              </a:rPr>
              <a:t> as he constantly has to </a:t>
            </a:r>
            <a:r>
              <a:rPr lang="en-SG" sz="2400" b="1">
                <a:solidFill>
                  <a:srgbClr val="000000"/>
                </a:solidFill>
                <a:latin typeface="DM Sans"/>
                <a:cs typeface="Segoe UI"/>
              </a:rPr>
              <a:t>refer back to Excel sheets</a:t>
            </a:r>
            <a:r>
              <a:rPr lang="en-SG" sz="2400">
                <a:solidFill>
                  <a:srgbClr val="000000"/>
                </a:solidFill>
                <a:latin typeface="DM Sans"/>
                <a:cs typeface="Segoe UI"/>
              </a:rPr>
              <a:t> to check </a:t>
            </a:r>
            <a:r>
              <a:rPr lang="en-SG" sz="2400" b="1">
                <a:solidFill>
                  <a:srgbClr val="000000"/>
                </a:solidFill>
                <a:latin typeface="DM Sans"/>
                <a:cs typeface="Segoe UI"/>
              </a:rPr>
              <a:t>multiple individual </a:t>
            </a:r>
            <a:r>
              <a:rPr lang="en-SG" sz="2400" b="1" i="0" u="none" strike="noStrike">
                <a:solidFill>
                  <a:srgbClr val="000000"/>
                </a:solidFill>
                <a:effectLst/>
                <a:latin typeface="DM Sans"/>
                <a:cs typeface="Segoe UI"/>
              </a:rPr>
              <a:t>spare parts</a:t>
            </a:r>
            <a:r>
              <a:rPr lang="en-SG" sz="2400" b="0" i="0" u="none" strike="noStrike">
                <a:solidFill>
                  <a:srgbClr val="000000"/>
                </a:solidFill>
                <a:effectLst/>
                <a:latin typeface="DM Sans"/>
                <a:cs typeface="Segoe UI"/>
              </a:rPr>
              <a:t> </a:t>
            </a:r>
            <a:r>
              <a:rPr lang="en-SG" sz="2400">
                <a:solidFill>
                  <a:srgbClr val="000000"/>
                </a:solidFill>
                <a:latin typeface="DM Sans"/>
                <a:cs typeface="Segoe UI"/>
              </a:rPr>
              <a:t>but cannot do so because this method introduces </a:t>
            </a:r>
            <a:r>
              <a:rPr lang="en-SG" sz="2400" b="1">
                <a:solidFill>
                  <a:srgbClr val="000000"/>
                </a:solidFill>
                <a:latin typeface="DM Sans"/>
                <a:cs typeface="Segoe UI"/>
              </a:rPr>
              <a:t>inconsistencies</a:t>
            </a:r>
            <a:r>
              <a:rPr lang="en-SG" sz="2400" b="1" i="0" u="none" strike="noStrike">
                <a:solidFill>
                  <a:srgbClr val="000000"/>
                </a:solidFill>
                <a:effectLst/>
                <a:latin typeface="DM Sans"/>
                <a:cs typeface="Segoe UI"/>
              </a:rPr>
              <a:t>, </a:t>
            </a:r>
            <a:r>
              <a:rPr lang="en-SG" sz="2400" b="1">
                <a:solidFill>
                  <a:srgbClr val="000000"/>
                </a:solidFill>
                <a:latin typeface="DM Sans"/>
                <a:cs typeface="Segoe UI"/>
              </a:rPr>
              <a:t>labour-intensive data entry</a:t>
            </a:r>
            <a:r>
              <a:rPr lang="en-SG" sz="2400" b="1" i="0" u="none" strike="noStrike">
                <a:solidFill>
                  <a:srgbClr val="000000"/>
                </a:solidFill>
                <a:effectLst/>
                <a:latin typeface="DM Sans"/>
                <a:cs typeface="Segoe UI"/>
              </a:rPr>
              <a:t>, and </a:t>
            </a:r>
            <a:r>
              <a:rPr lang="en-SG" sz="2400" b="1">
                <a:solidFill>
                  <a:srgbClr val="000000"/>
                </a:solidFill>
                <a:latin typeface="DM Sans"/>
                <a:cs typeface="Segoe UI"/>
              </a:rPr>
              <a:t>a high risk of </a:t>
            </a:r>
            <a:r>
              <a:rPr lang="en-SG" sz="2400" b="1" i="0" u="none" strike="noStrike">
                <a:solidFill>
                  <a:srgbClr val="000000"/>
                </a:solidFill>
                <a:effectLst/>
                <a:latin typeface="DM Sans"/>
                <a:cs typeface="Segoe UI"/>
              </a:rPr>
              <a:t>human error</a:t>
            </a:r>
            <a:r>
              <a:rPr lang="en-SG" sz="2400">
                <a:solidFill>
                  <a:srgbClr val="000000"/>
                </a:solidFill>
                <a:latin typeface="DM Sans"/>
                <a:cs typeface="Segoe UI"/>
              </a:rPr>
              <a:t> – resulting in </a:t>
            </a:r>
            <a:r>
              <a:rPr lang="en-SG" sz="2400" b="1">
                <a:solidFill>
                  <a:srgbClr val="000000"/>
                </a:solidFill>
                <a:latin typeface="DM Sans"/>
                <a:cs typeface="Segoe UI"/>
              </a:rPr>
              <a:t>limited traceability, difficulty in consolidating findings, and delays in identifying quality issues</a:t>
            </a:r>
            <a:r>
              <a:rPr lang="en-SG" sz="2400" b="0" i="0" u="none" strike="noStrike">
                <a:solidFill>
                  <a:srgbClr val="000000"/>
                </a:solidFill>
                <a:effectLst/>
                <a:latin typeface="DM Sans"/>
                <a:cs typeface="Segoe UI"/>
              </a:rPr>
              <a:t>.</a:t>
            </a:r>
            <a:r>
              <a:rPr lang="en-US" sz="2400">
                <a:solidFill>
                  <a:srgbClr val="000000"/>
                </a:solidFill>
                <a:latin typeface="DM Sans"/>
                <a:cs typeface="Segoe UI"/>
              </a:rPr>
              <a:t>​</a:t>
            </a:r>
            <a:endParaRPr lang="en-US"/>
          </a:p>
          <a:p>
            <a:pPr algn="just"/>
            <a:r>
              <a:rPr lang="en-SG" sz="2400">
                <a:solidFill>
                  <a:srgbClr val="000000"/>
                </a:solidFill>
                <a:latin typeface="DM Sans" pitchFamily="2" charset="77"/>
              </a:rPr>
              <a:t>​</a:t>
            </a:r>
            <a:endParaRPr lang="en-US"/>
          </a:p>
        </p:txBody>
      </p:sp>
      <p:sp>
        <p:nvSpPr>
          <p:cNvPr id="7" name="AutoShape 2">
            <a:extLst>
              <a:ext uri="{FF2B5EF4-FFF2-40B4-BE49-F238E27FC236}">
                <a16:creationId xmlns:a16="http://schemas.microsoft.com/office/drawing/2014/main" id="{3B53E73D-AFE5-69E9-6E3B-E50BD3F264E6}"/>
              </a:ext>
            </a:extLst>
          </p:cNvPr>
          <p:cNvSpPr/>
          <p:nvPr/>
        </p:nvSpPr>
        <p:spPr>
          <a:xfrm flipV="1">
            <a:off x="16916400" y="892030"/>
            <a:ext cx="0" cy="2330450"/>
          </a:xfrm>
          <a:prstGeom prst="line">
            <a:avLst/>
          </a:prstGeom>
          <a:ln w="190500" cap="flat">
            <a:solidFill>
              <a:srgbClr val="3A9869"/>
            </a:solidFill>
            <a:prstDash val="solid"/>
            <a:headEnd type="none" w="sm" len="sm"/>
            <a:tailEnd type="none" w="sm" len="sm"/>
          </a:ln>
        </p:spPr>
        <p:txBody>
          <a:bodyPr/>
          <a:lstStyle/>
          <a:p>
            <a:r>
              <a:rPr lang="en-SG" b="0" i="0">
                <a:solidFill>
                  <a:srgbClr val="000000"/>
                </a:solidFill>
                <a:effectLst/>
                <a:latin typeface="Times"/>
              </a:rPr>
              <a:t> </a:t>
            </a:r>
            <a:endParaRPr lang="en-US"/>
          </a:p>
        </p:txBody>
      </p:sp>
      <p:sp>
        <p:nvSpPr>
          <p:cNvPr id="10" name="TextBox 9">
            <a:extLst>
              <a:ext uri="{FF2B5EF4-FFF2-40B4-BE49-F238E27FC236}">
                <a16:creationId xmlns:a16="http://schemas.microsoft.com/office/drawing/2014/main" id="{4B6B1D31-EC95-7E05-113F-BF9B22E922BA}"/>
              </a:ext>
            </a:extLst>
          </p:cNvPr>
          <p:cNvSpPr txBox="1"/>
          <p:nvPr/>
        </p:nvSpPr>
        <p:spPr>
          <a:xfrm>
            <a:off x="11353800" y="892030"/>
            <a:ext cx="4953000" cy="3046988"/>
          </a:xfrm>
          <a:prstGeom prst="rect">
            <a:avLst/>
          </a:prstGeom>
          <a:noFill/>
        </p:spPr>
        <p:txBody>
          <a:bodyPr wrap="square" rtlCol="0">
            <a:spAutoFit/>
          </a:bodyPr>
          <a:lstStyle/>
          <a:p>
            <a:pPr algn="just" rtl="0" fontAlgn="base">
              <a:buNone/>
            </a:pPr>
            <a:r>
              <a:rPr lang="en-SG" sz="2400" b="1" i="0" u="none" strike="noStrike">
                <a:solidFill>
                  <a:srgbClr val="000000"/>
                </a:solidFill>
                <a:effectLst/>
                <a:latin typeface="DM Sans" pitchFamily="2" charset="77"/>
              </a:rPr>
              <a:t>Quality Assurance Executive</a:t>
            </a:r>
            <a:r>
              <a:rPr lang="en-SG" sz="2400" b="0" i="0" u="none" strike="noStrike">
                <a:solidFill>
                  <a:srgbClr val="000000"/>
                </a:solidFill>
                <a:effectLst/>
                <a:latin typeface="DM Sans" pitchFamily="2" charset="77"/>
              </a:rPr>
              <a:t> needs to </a:t>
            </a:r>
            <a:r>
              <a:rPr lang="en-SG" sz="2400" b="1" i="0" u="none" strike="noStrike">
                <a:solidFill>
                  <a:srgbClr val="000000"/>
                </a:solidFill>
                <a:effectLst/>
                <a:latin typeface="DM Sans" pitchFamily="2" charset="77"/>
              </a:rPr>
              <a:t>perform quality checks</a:t>
            </a:r>
            <a:r>
              <a:rPr lang="en-SG" sz="2400" b="0" i="0" u="none" strike="noStrike">
                <a:solidFill>
                  <a:srgbClr val="000000"/>
                </a:solidFill>
                <a:effectLst/>
                <a:latin typeface="DM Sans" pitchFamily="2" charset="77"/>
              </a:rPr>
              <a:t> on </a:t>
            </a:r>
            <a:r>
              <a:rPr lang="en-SG" sz="2400" b="1" i="0" u="none" strike="noStrike">
                <a:solidFill>
                  <a:srgbClr val="000000"/>
                </a:solidFill>
                <a:effectLst/>
                <a:latin typeface="DM Sans" pitchFamily="2" charset="77"/>
              </a:rPr>
              <a:t>auto spare parts</a:t>
            </a:r>
            <a:r>
              <a:rPr lang="en-SG" sz="2400" b="0" i="0" u="none" strike="noStrike">
                <a:solidFill>
                  <a:srgbClr val="000000"/>
                </a:solidFill>
                <a:effectLst/>
                <a:latin typeface="DM Sans" pitchFamily="2" charset="77"/>
              </a:rPr>
              <a:t> received from </a:t>
            </a:r>
            <a:r>
              <a:rPr lang="en-SG" sz="2400" b="1" i="0" u="none" strike="noStrike">
                <a:solidFill>
                  <a:srgbClr val="000000"/>
                </a:solidFill>
                <a:effectLst/>
                <a:latin typeface="DM Sans" pitchFamily="2" charset="77"/>
              </a:rPr>
              <a:t>suppliers</a:t>
            </a:r>
            <a:r>
              <a:rPr lang="en-SG" sz="2400" b="0" i="0" u="none" strike="noStrike">
                <a:solidFill>
                  <a:srgbClr val="000000"/>
                </a:solidFill>
                <a:effectLst/>
                <a:latin typeface="DM Sans" pitchFamily="2" charset="77"/>
              </a:rPr>
              <a:t> to ensure the </a:t>
            </a:r>
            <a:r>
              <a:rPr lang="en-SG" sz="2400" b="1" i="0" u="none" strike="noStrike">
                <a:solidFill>
                  <a:srgbClr val="000000"/>
                </a:solidFill>
                <a:effectLst/>
                <a:latin typeface="DM Sans" pitchFamily="2" charset="77"/>
              </a:rPr>
              <a:t>form, fit, and function</a:t>
            </a:r>
            <a:r>
              <a:rPr lang="en-SG" sz="2400" b="0" i="0" u="none" strike="noStrike">
                <a:solidFill>
                  <a:srgbClr val="000000"/>
                </a:solidFill>
                <a:effectLst/>
                <a:latin typeface="DM Sans" pitchFamily="2" charset="77"/>
              </a:rPr>
              <a:t> of the items.</a:t>
            </a:r>
            <a:r>
              <a:rPr lang="en-US" sz="2400" b="0" i="0">
                <a:solidFill>
                  <a:srgbClr val="000000"/>
                </a:solidFill>
                <a:effectLst/>
                <a:latin typeface="DM Sans" pitchFamily="2" charset="77"/>
              </a:rPr>
              <a:t>​</a:t>
            </a:r>
          </a:p>
          <a:p>
            <a:pPr algn="just" rtl="0" fontAlgn="base"/>
            <a:r>
              <a:rPr lang="en-SG" sz="2400" b="0" i="0">
                <a:solidFill>
                  <a:srgbClr val="000000"/>
                </a:solidFill>
                <a:effectLst/>
                <a:latin typeface="DM Sans" pitchFamily="2" charset="77"/>
              </a:rPr>
              <a:t>​</a:t>
            </a:r>
          </a:p>
          <a:p>
            <a:endParaRPr lang="en-US" sz="2400">
              <a:latin typeface="DM Sans" pitchFamily="2" charset="77"/>
            </a:endParaRPr>
          </a:p>
        </p:txBody>
      </p:sp>
      <p:sp>
        <p:nvSpPr>
          <p:cNvPr id="11" name="TextBox 5">
            <a:extLst>
              <a:ext uri="{FF2B5EF4-FFF2-40B4-BE49-F238E27FC236}">
                <a16:creationId xmlns:a16="http://schemas.microsoft.com/office/drawing/2014/main" id="{E2EAFA61-8CE4-2380-FDAE-63214C651FD8}"/>
              </a:ext>
            </a:extLst>
          </p:cNvPr>
          <p:cNvSpPr txBox="1"/>
          <p:nvPr/>
        </p:nvSpPr>
        <p:spPr>
          <a:xfrm>
            <a:off x="7391400" y="2980833"/>
            <a:ext cx="11601481" cy="1582869"/>
          </a:xfrm>
          <a:prstGeom prst="rect">
            <a:avLst/>
          </a:prstGeom>
        </p:spPr>
        <p:txBody>
          <a:bodyPr wrap="square" lIns="0" tIns="0" rIns="0" bIns="0" rtlCol="0" anchor="t">
            <a:spAutoFit/>
          </a:bodyPr>
          <a:lstStyle/>
          <a:p>
            <a:pPr algn="l">
              <a:lnSpc>
                <a:spcPts val="12816"/>
              </a:lnSpc>
            </a:pPr>
            <a:r>
              <a:rPr lang="en-US" sz="9600" b="1">
                <a:solidFill>
                  <a:srgbClr val="000000"/>
                </a:solidFill>
                <a:latin typeface="DM Sans Bold"/>
                <a:ea typeface="DM Sans Bold"/>
                <a:cs typeface="DM Sans Bold"/>
                <a:sym typeface="DM Sans Bold"/>
              </a:rPr>
              <a:t>Job-to-be-done</a:t>
            </a:r>
          </a:p>
        </p:txBody>
      </p:sp>
      <p:pic>
        <p:nvPicPr>
          <p:cNvPr id="2050" name="Picture 2" descr="course-image">
            <a:extLst>
              <a:ext uri="{FF2B5EF4-FFF2-40B4-BE49-F238E27FC236}">
                <a16:creationId xmlns:a16="http://schemas.microsoft.com/office/drawing/2014/main" id="{946E061B-65A9-DE4F-8145-8A0540F7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632" y="892030"/>
            <a:ext cx="5420959" cy="3255752"/>
          </a:xfrm>
          <a:prstGeom prst="round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348090C-D709-1DEB-BDBC-C0626B9D1547}"/>
              </a:ext>
            </a:extLst>
          </p:cNvPr>
          <p:cNvPicPr>
            <a:picLocks noChangeAspect="1"/>
          </p:cNvPicPr>
          <p:nvPr/>
        </p:nvPicPr>
        <p:blipFill>
          <a:blip r:embed="rId3"/>
          <a:stretch>
            <a:fillRect/>
          </a:stretch>
        </p:blipFill>
        <p:spPr>
          <a:xfrm>
            <a:off x="11050726" y="5129011"/>
            <a:ext cx="5865674" cy="2960625"/>
          </a:xfrm>
          <a:prstGeom prst="roundRect">
            <a:avLst/>
          </a:prstGeom>
        </p:spPr>
      </p:pic>
      <p:sp>
        <p:nvSpPr>
          <p:cNvPr id="16" name="Agenda">
            <a:extLst>
              <a:ext uri="{FF2B5EF4-FFF2-40B4-BE49-F238E27FC236}">
                <a16:creationId xmlns:a16="http://schemas.microsoft.com/office/drawing/2014/main" id="{686075F8-8587-D38C-7544-1F1CD9773D18}"/>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Problem Statement</a:t>
            </a:r>
            <a:endParaRPr lang="en-US" sz="1200"/>
          </a:p>
        </p:txBody>
      </p:sp>
      <p:sp>
        <p:nvSpPr>
          <p:cNvPr id="17" name="Reviews  Mobile Strategy">
            <a:extLst>
              <a:ext uri="{FF2B5EF4-FFF2-40B4-BE49-F238E27FC236}">
                <a16:creationId xmlns:a16="http://schemas.microsoft.com/office/drawing/2014/main" id="{729FE60A-AFFD-5767-9560-2D09704C1FDE}"/>
              </a:ext>
            </a:extLst>
          </p:cNvPr>
          <p:cNvSpPr/>
          <p:nvPr/>
        </p:nvSpPr>
        <p:spPr>
          <a:xfrm>
            <a:off x="1399999" y="9895795"/>
            <a:ext cx="218313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8" name="Product review Month XX">
            <a:extLst>
              <a:ext uri="{FF2B5EF4-FFF2-40B4-BE49-F238E27FC236}">
                <a16:creationId xmlns:a16="http://schemas.microsoft.com/office/drawing/2014/main" id="{1127D686-DC98-0D5C-BA71-C0532BB018C3}"/>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3" name="TextBox 2">
            <a:extLst>
              <a:ext uri="{FF2B5EF4-FFF2-40B4-BE49-F238E27FC236}">
                <a16:creationId xmlns:a16="http://schemas.microsoft.com/office/drawing/2014/main" id="{F3E89F67-A52E-0128-A18E-ADE6A3427CC5}"/>
              </a:ext>
            </a:extLst>
          </p:cNvPr>
          <p:cNvSpPr txBox="1"/>
          <p:nvPr/>
        </p:nvSpPr>
        <p:spPr>
          <a:xfrm>
            <a:off x="17697127" y="9775361"/>
            <a:ext cx="9814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dirty="0">
                <a:solidFill>
                  <a:srgbClr val="FFC000"/>
                </a:solidFill>
                <a:latin typeface="Poppins"/>
                <a:ea typeface="Calibri"/>
                <a:cs typeface="Calibri"/>
              </a:rPr>
              <a:t>03</a:t>
            </a:r>
            <a:endParaRPr lang="en-GB" sz="2800" b="1" dirty="0">
              <a:solidFill>
                <a:srgbClr val="FFC000"/>
              </a:solidFill>
              <a:latin typeface="Poppins"/>
              <a:cs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3910" y="-956310"/>
            <a:ext cx="5457981" cy="2823145"/>
          </a:xfrm>
          <a:prstGeom prst="rect">
            <a:avLst/>
          </a:prstGeom>
        </p:spPr>
        <p:txBody>
          <a:bodyPr wrap="square" lIns="0" tIns="0" rIns="0" bIns="0" rtlCol="0" anchor="t">
            <a:spAutoFit/>
          </a:bodyPr>
          <a:lstStyle/>
          <a:p>
            <a:pPr algn="ctr">
              <a:lnSpc>
                <a:spcPts val="26039"/>
              </a:lnSpc>
            </a:pPr>
            <a:r>
              <a:rPr lang="en-US" sz="8800" b="1">
                <a:solidFill>
                  <a:srgbClr val="000000"/>
                </a:solidFill>
                <a:latin typeface="DM Sans Bold"/>
                <a:ea typeface="DM Sans Bold"/>
                <a:cs typeface="DM Sans Bold"/>
                <a:sym typeface="DM Sans Bold"/>
              </a:rPr>
              <a:t>Statistics</a:t>
            </a:r>
          </a:p>
        </p:txBody>
      </p:sp>
      <p:sp>
        <p:nvSpPr>
          <p:cNvPr id="4" name="AutoShape 4"/>
          <p:cNvSpPr/>
          <p:nvPr/>
        </p:nvSpPr>
        <p:spPr>
          <a:xfrm flipV="1">
            <a:off x="1066800" y="1866900"/>
            <a:ext cx="1006565" cy="0"/>
          </a:xfrm>
          <a:prstGeom prst="line">
            <a:avLst/>
          </a:prstGeom>
          <a:ln w="190500" cap="flat">
            <a:solidFill>
              <a:srgbClr val="3A9869"/>
            </a:solidFill>
            <a:prstDash val="solid"/>
            <a:headEnd type="none" w="sm" len="sm"/>
            <a:tailEnd type="none" w="sm" len="sm"/>
          </a:ln>
        </p:spPr>
        <p:txBody>
          <a:bodyPr/>
          <a:lstStyle/>
          <a:p>
            <a:endParaRPr lang="en-US"/>
          </a:p>
        </p:txBody>
      </p:sp>
      <p:sp>
        <p:nvSpPr>
          <p:cNvPr id="20" name="TextBox 6">
            <a:extLst>
              <a:ext uri="{FF2B5EF4-FFF2-40B4-BE49-F238E27FC236}">
                <a16:creationId xmlns:a16="http://schemas.microsoft.com/office/drawing/2014/main" id="{5DDCAE1F-83B8-EA50-8850-73B2B19E94B4}"/>
              </a:ext>
            </a:extLst>
          </p:cNvPr>
          <p:cNvSpPr txBox="1"/>
          <p:nvPr/>
        </p:nvSpPr>
        <p:spPr>
          <a:xfrm>
            <a:off x="1066800" y="2552700"/>
            <a:ext cx="3717471" cy="1040093"/>
          </a:xfrm>
          <a:prstGeom prst="rect">
            <a:avLst/>
          </a:prstGeom>
        </p:spPr>
        <p:txBody>
          <a:bodyPr wrap="square" lIns="0" tIns="0" rIns="0" bIns="0" rtlCol="0" anchor="t">
            <a:spAutoFit/>
          </a:bodyPr>
          <a:lstStyle/>
          <a:p>
            <a:pPr algn="l">
              <a:lnSpc>
                <a:spcPts val="2674"/>
              </a:lnSpc>
            </a:pPr>
            <a:r>
              <a:rPr lang="en-US" sz="2400">
                <a:latin typeface="DM Sans Bold"/>
                <a:ea typeface="DM Sans Bold"/>
                <a:cs typeface="DM Sans Bold"/>
                <a:sym typeface="DM Sans Bold"/>
              </a:rPr>
              <a:t>Is your current QA process time-efficient and reliable?</a:t>
            </a:r>
          </a:p>
        </p:txBody>
      </p:sp>
      <p:sp>
        <p:nvSpPr>
          <p:cNvPr id="21" name="TextBox 6">
            <a:extLst>
              <a:ext uri="{FF2B5EF4-FFF2-40B4-BE49-F238E27FC236}">
                <a16:creationId xmlns:a16="http://schemas.microsoft.com/office/drawing/2014/main" id="{866AF13C-850C-F786-287A-E34B0FFAD741}"/>
              </a:ext>
            </a:extLst>
          </p:cNvPr>
          <p:cNvSpPr txBox="1"/>
          <p:nvPr/>
        </p:nvSpPr>
        <p:spPr>
          <a:xfrm>
            <a:off x="1050471" y="3923971"/>
            <a:ext cx="3712028" cy="1040093"/>
          </a:xfrm>
          <a:prstGeom prst="rect">
            <a:avLst/>
          </a:prstGeom>
        </p:spPr>
        <p:txBody>
          <a:bodyPr wrap="square" lIns="0" tIns="0" rIns="0" bIns="0" rtlCol="0" anchor="t">
            <a:spAutoFit/>
          </a:bodyPr>
          <a:lstStyle/>
          <a:p>
            <a:pPr algn="l">
              <a:lnSpc>
                <a:spcPts val="2674"/>
              </a:lnSpc>
            </a:pPr>
            <a:r>
              <a:rPr lang="en-US" sz="2400">
                <a:latin typeface="DM Sans Bold"/>
                <a:ea typeface="DM Sans Bold"/>
                <a:cs typeface="DM Sans Bold"/>
                <a:sym typeface="DM Sans Bold"/>
              </a:rPr>
              <a:t>Is your current process of manual data entry helpful for QA checks?</a:t>
            </a:r>
          </a:p>
        </p:txBody>
      </p:sp>
      <p:sp>
        <p:nvSpPr>
          <p:cNvPr id="22" name="TextBox 6">
            <a:extLst>
              <a:ext uri="{FF2B5EF4-FFF2-40B4-BE49-F238E27FC236}">
                <a16:creationId xmlns:a16="http://schemas.microsoft.com/office/drawing/2014/main" id="{E3F6F245-C30B-3D21-5ACD-59BC852F054D}"/>
              </a:ext>
            </a:extLst>
          </p:cNvPr>
          <p:cNvSpPr txBox="1"/>
          <p:nvPr/>
        </p:nvSpPr>
        <p:spPr>
          <a:xfrm>
            <a:off x="1072243" y="5260092"/>
            <a:ext cx="3712028" cy="1040093"/>
          </a:xfrm>
          <a:prstGeom prst="rect">
            <a:avLst/>
          </a:prstGeom>
        </p:spPr>
        <p:txBody>
          <a:bodyPr wrap="square" lIns="0" tIns="0" rIns="0" bIns="0" rtlCol="0" anchor="t">
            <a:spAutoFit/>
          </a:bodyPr>
          <a:lstStyle/>
          <a:p>
            <a:pPr algn="l">
              <a:lnSpc>
                <a:spcPts val="2674"/>
              </a:lnSpc>
            </a:pPr>
            <a:r>
              <a:rPr lang="en-US" sz="2400">
                <a:latin typeface="DM Sans Bold"/>
                <a:ea typeface="DM Sans Bold"/>
                <a:cs typeface="DM Sans Bold"/>
                <a:sym typeface="DM Sans Bold"/>
              </a:rPr>
              <a:t>Do you have time visibility of spare parts data and QA records?</a:t>
            </a:r>
          </a:p>
        </p:txBody>
      </p:sp>
      <p:sp>
        <p:nvSpPr>
          <p:cNvPr id="23" name="TextBox 6">
            <a:extLst>
              <a:ext uri="{FF2B5EF4-FFF2-40B4-BE49-F238E27FC236}">
                <a16:creationId xmlns:a16="http://schemas.microsoft.com/office/drawing/2014/main" id="{C506600F-E083-9F95-3AE5-319DF014C2AA}"/>
              </a:ext>
            </a:extLst>
          </p:cNvPr>
          <p:cNvSpPr txBox="1"/>
          <p:nvPr/>
        </p:nvSpPr>
        <p:spPr>
          <a:xfrm>
            <a:off x="1061357" y="6835544"/>
            <a:ext cx="3712028" cy="1040093"/>
          </a:xfrm>
          <a:prstGeom prst="rect">
            <a:avLst/>
          </a:prstGeom>
        </p:spPr>
        <p:txBody>
          <a:bodyPr wrap="square" lIns="0" tIns="0" rIns="0" bIns="0" rtlCol="0" anchor="t">
            <a:spAutoFit/>
          </a:bodyPr>
          <a:lstStyle/>
          <a:p>
            <a:pPr algn="l">
              <a:lnSpc>
                <a:spcPts val="2674"/>
              </a:lnSpc>
            </a:pPr>
            <a:r>
              <a:rPr lang="en-US" sz="2400">
                <a:latin typeface="DM Sans Bold"/>
                <a:ea typeface="DM Sans Bold"/>
                <a:cs typeface="DM Sans Bold"/>
                <a:sym typeface="DM Sans Bold"/>
              </a:rPr>
              <a:t>Would a centralized e-Catalogue help speed up parts verification?</a:t>
            </a:r>
          </a:p>
        </p:txBody>
      </p:sp>
      <p:sp>
        <p:nvSpPr>
          <p:cNvPr id="24" name="TextBox 6">
            <a:extLst>
              <a:ext uri="{FF2B5EF4-FFF2-40B4-BE49-F238E27FC236}">
                <a16:creationId xmlns:a16="http://schemas.microsoft.com/office/drawing/2014/main" id="{1CBFDE3A-CB8A-A768-883C-1127A06F94CF}"/>
              </a:ext>
            </a:extLst>
          </p:cNvPr>
          <p:cNvSpPr txBox="1"/>
          <p:nvPr/>
        </p:nvSpPr>
        <p:spPr>
          <a:xfrm>
            <a:off x="1072243" y="8275348"/>
            <a:ext cx="3712028" cy="1040093"/>
          </a:xfrm>
          <a:prstGeom prst="rect">
            <a:avLst/>
          </a:prstGeom>
        </p:spPr>
        <p:txBody>
          <a:bodyPr wrap="square" lIns="0" tIns="0" rIns="0" bIns="0" rtlCol="0" anchor="t">
            <a:spAutoFit/>
          </a:bodyPr>
          <a:lstStyle/>
          <a:p>
            <a:pPr algn="l">
              <a:lnSpc>
                <a:spcPts val="2674"/>
              </a:lnSpc>
            </a:pPr>
            <a:r>
              <a:rPr lang="en-US" sz="2400">
                <a:latin typeface="DM Sans Bold"/>
                <a:ea typeface="DM Sans Bold"/>
                <a:cs typeface="DM Sans Bold"/>
                <a:sym typeface="DM Sans Bold"/>
              </a:rPr>
              <a:t>Would an automated system help improve accuracy in QA checks?</a:t>
            </a:r>
          </a:p>
        </p:txBody>
      </p:sp>
      <p:cxnSp>
        <p:nvCxnSpPr>
          <p:cNvPr id="26" name="Straight Connector 25">
            <a:extLst>
              <a:ext uri="{FF2B5EF4-FFF2-40B4-BE49-F238E27FC236}">
                <a16:creationId xmlns:a16="http://schemas.microsoft.com/office/drawing/2014/main" id="{EFAEDAAE-9FEB-A8CC-5A19-B8B3220EF4B7}"/>
              </a:ext>
            </a:extLst>
          </p:cNvPr>
          <p:cNvCxnSpPr/>
          <p:nvPr/>
        </p:nvCxnSpPr>
        <p:spPr>
          <a:xfrm>
            <a:off x="533400" y="6515100"/>
            <a:ext cx="518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Agenda">
            <a:extLst>
              <a:ext uri="{FF2B5EF4-FFF2-40B4-BE49-F238E27FC236}">
                <a16:creationId xmlns:a16="http://schemas.microsoft.com/office/drawing/2014/main" id="{EEF0B58B-3B36-53E2-BB94-44D9E8FBBF91}"/>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Statistics</a:t>
            </a:r>
            <a:endParaRPr lang="en-US" sz="1200"/>
          </a:p>
        </p:txBody>
      </p:sp>
      <p:sp>
        <p:nvSpPr>
          <p:cNvPr id="28" name="Reviews  Mobile Strategy">
            <a:extLst>
              <a:ext uri="{FF2B5EF4-FFF2-40B4-BE49-F238E27FC236}">
                <a16:creationId xmlns:a16="http://schemas.microsoft.com/office/drawing/2014/main" id="{8AB07237-809B-0B12-5FE8-71030C6500FB}"/>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29" name="Product review Month XX">
            <a:extLst>
              <a:ext uri="{FF2B5EF4-FFF2-40B4-BE49-F238E27FC236}">
                <a16:creationId xmlns:a16="http://schemas.microsoft.com/office/drawing/2014/main" id="{661F7459-58C4-3352-DD8C-5AF809B3D7AA}"/>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30" name="Rounded Rectangle 29">
            <a:extLst>
              <a:ext uri="{FF2B5EF4-FFF2-40B4-BE49-F238E27FC236}">
                <a16:creationId xmlns:a16="http://schemas.microsoft.com/office/drawing/2014/main" id="{9A284BA5-21C3-19A5-F7FA-C334647FC26E}"/>
              </a:ext>
            </a:extLst>
          </p:cNvPr>
          <p:cNvSpPr/>
          <p:nvPr/>
        </p:nvSpPr>
        <p:spPr>
          <a:xfrm>
            <a:off x="5715000" y="2581278"/>
            <a:ext cx="1111626" cy="6858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22%</a:t>
            </a:r>
          </a:p>
        </p:txBody>
      </p:sp>
      <p:sp>
        <p:nvSpPr>
          <p:cNvPr id="31" name="Rounded Rectangle 30">
            <a:extLst>
              <a:ext uri="{FF2B5EF4-FFF2-40B4-BE49-F238E27FC236}">
                <a16:creationId xmlns:a16="http://schemas.microsoft.com/office/drawing/2014/main" id="{171B695F-2479-E17B-A6C5-4A7933857C5E}"/>
              </a:ext>
            </a:extLst>
          </p:cNvPr>
          <p:cNvSpPr/>
          <p:nvPr/>
        </p:nvSpPr>
        <p:spPr>
          <a:xfrm>
            <a:off x="6826627" y="2581278"/>
            <a:ext cx="2658554" cy="685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78%</a:t>
            </a:r>
          </a:p>
        </p:txBody>
      </p:sp>
      <p:sp>
        <p:nvSpPr>
          <p:cNvPr id="32" name="Rounded Rectangle 31">
            <a:extLst>
              <a:ext uri="{FF2B5EF4-FFF2-40B4-BE49-F238E27FC236}">
                <a16:creationId xmlns:a16="http://schemas.microsoft.com/office/drawing/2014/main" id="{B69A9C13-C272-EA8C-8608-6F079D5C45F1}"/>
              </a:ext>
            </a:extLst>
          </p:cNvPr>
          <p:cNvSpPr/>
          <p:nvPr/>
        </p:nvSpPr>
        <p:spPr>
          <a:xfrm>
            <a:off x="5715001" y="4069053"/>
            <a:ext cx="1066800" cy="6858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21%</a:t>
            </a:r>
          </a:p>
        </p:txBody>
      </p:sp>
      <p:sp>
        <p:nvSpPr>
          <p:cNvPr id="33" name="Rounded Rectangle 32">
            <a:extLst>
              <a:ext uri="{FF2B5EF4-FFF2-40B4-BE49-F238E27FC236}">
                <a16:creationId xmlns:a16="http://schemas.microsoft.com/office/drawing/2014/main" id="{A1D8130F-F284-5F62-D514-5F822E3BA520}"/>
              </a:ext>
            </a:extLst>
          </p:cNvPr>
          <p:cNvSpPr/>
          <p:nvPr/>
        </p:nvSpPr>
        <p:spPr>
          <a:xfrm>
            <a:off x="6781801" y="4069053"/>
            <a:ext cx="2703379" cy="685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79%</a:t>
            </a:r>
          </a:p>
        </p:txBody>
      </p:sp>
      <p:sp>
        <p:nvSpPr>
          <p:cNvPr id="34" name="Rounded Rectangle 33">
            <a:extLst>
              <a:ext uri="{FF2B5EF4-FFF2-40B4-BE49-F238E27FC236}">
                <a16:creationId xmlns:a16="http://schemas.microsoft.com/office/drawing/2014/main" id="{F6E6BF60-B5B6-AF8B-71BD-333D8DC3C626}"/>
              </a:ext>
            </a:extLst>
          </p:cNvPr>
          <p:cNvSpPr/>
          <p:nvPr/>
        </p:nvSpPr>
        <p:spPr>
          <a:xfrm>
            <a:off x="5714999" y="5377243"/>
            <a:ext cx="1371602" cy="6858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30%</a:t>
            </a:r>
          </a:p>
        </p:txBody>
      </p:sp>
      <p:sp>
        <p:nvSpPr>
          <p:cNvPr id="35" name="Rounded Rectangle 34">
            <a:extLst>
              <a:ext uri="{FF2B5EF4-FFF2-40B4-BE49-F238E27FC236}">
                <a16:creationId xmlns:a16="http://schemas.microsoft.com/office/drawing/2014/main" id="{6ED3BEE5-1B86-EEAB-EF7D-8D11CA67D07A}"/>
              </a:ext>
            </a:extLst>
          </p:cNvPr>
          <p:cNvSpPr/>
          <p:nvPr/>
        </p:nvSpPr>
        <p:spPr>
          <a:xfrm>
            <a:off x="7086601" y="5377243"/>
            <a:ext cx="2398579" cy="685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70%</a:t>
            </a:r>
          </a:p>
        </p:txBody>
      </p:sp>
      <p:sp>
        <p:nvSpPr>
          <p:cNvPr id="36" name="Rounded Rectangle 35">
            <a:extLst>
              <a:ext uri="{FF2B5EF4-FFF2-40B4-BE49-F238E27FC236}">
                <a16:creationId xmlns:a16="http://schemas.microsoft.com/office/drawing/2014/main" id="{61F1270B-30D9-F4F4-4996-E110BE275E0B}"/>
              </a:ext>
            </a:extLst>
          </p:cNvPr>
          <p:cNvSpPr/>
          <p:nvPr/>
        </p:nvSpPr>
        <p:spPr>
          <a:xfrm>
            <a:off x="5714999" y="6932353"/>
            <a:ext cx="2895601" cy="6858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89%</a:t>
            </a:r>
          </a:p>
        </p:txBody>
      </p:sp>
      <p:sp>
        <p:nvSpPr>
          <p:cNvPr id="37" name="Rounded Rectangle 36">
            <a:extLst>
              <a:ext uri="{FF2B5EF4-FFF2-40B4-BE49-F238E27FC236}">
                <a16:creationId xmlns:a16="http://schemas.microsoft.com/office/drawing/2014/main" id="{2F7174AB-4F44-554E-8CA8-892918DB5D84}"/>
              </a:ext>
            </a:extLst>
          </p:cNvPr>
          <p:cNvSpPr/>
          <p:nvPr/>
        </p:nvSpPr>
        <p:spPr>
          <a:xfrm>
            <a:off x="8610601" y="6932353"/>
            <a:ext cx="874580" cy="685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11%</a:t>
            </a:r>
          </a:p>
        </p:txBody>
      </p:sp>
      <p:sp>
        <p:nvSpPr>
          <p:cNvPr id="38" name="Rounded Rectangle 37">
            <a:extLst>
              <a:ext uri="{FF2B5EF4-FFF2-40B4-BE49-F238E27FC236}">
                <a16:creationId xmlns:a16="http://schemas.microsoft.com/office/drawing/2014/main" id="{C7133604-4CB1-956E-5C68-991DB82A1DAB}"/>
              </a:ext>
            </a:extLst>
          </p:cNvPr>
          <p:cNvSpPr/>
          <p:nvPr/>
        </p:nvSpPr>
        <p:spPr>
          <a:xfrm>
            <a:off x="5742213" y="8427898"/>
            <a:ext cx="2639788" cy="685800"/>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85%</a:t>
            </a:r>
          </a:p>
        </p:txBody>
      </p:sp>
      <p:sp>
        <p:nvSpPr>
          <p:cNvPr id="39" name="Rounded Rectangle 38">
            <a:extLst>
              <a:ext uri="{FF2B5EF4-FFF2-40B4-BE49-F238E27FC236}">
                <a16:creationId xmlns:a16="http://schemas.microsoft.com/office/drawing/2014/main" id="{BAA6FBC6-56B2-EE55-45FA-8C4C3A901F9D}"/>
              </a:ext>
            </a:extLst>
          </p:cNvPr>
          <p:cNvSpPr/>
          <p:nvPr/>
        </p:nvSpPr>
        <p:spPr>
          <a:xfrm>
            <a:off x="8382002" y="8427898"/>
            <a:ext cx="1130392" cy="685800"/>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latin typeface="Poppins" pitchFamily="2" charset="77"/>
                <a:cs typeface="Poppins" pitchFamily="2" charset="77"/>
              </a:rPr>
              <a:t>15%</a:t>
            </a:r>
          </a:p>
        </p:txBody>
      </p:sp>
      <p:sp>
        <p:nvSpPr>
          <p:cNvPr id="40" name="Rounded Rectangle 39">
            <a:extLst>
              <a:ext uri="{FF2B5EF4-FFF2-40B4-BE49-F238E27FC236}">
                <a16:creationId xmlns:a16="http://schemas.microsoft.com/office/drawing/2014/main" id="{5851BA60-E718-819C-A747-5F1C4082B547}"/>
              </a:ext>
            </a:extLst>
          </p:cNvPr>
          <p:cNvSpPr/>
          <p:nvPr/>
        </p:nvSpPr>
        <p:spPr>
          <a:xfrm>
            <a:off x="5695940" y="1677586"/>
            <a:ext cx="409419" cy="341714"/>
          </a:xfrm>
          <a:prstGeom prst="round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a:extLst>
              <a:ext uri="{FF2B5EF4-FFF2-40B4-BE49-F238E27FC236}">
                <a16:creationId xmlns:a16="http://schemas.microsoft.com/office/drawing/2014/main" id="{88FDE00C-D1CE-67FE-8EA8-0A986E23370E}"/>
              </a:ext>
            </a:extLst>
          </p:cNvPr>
          <p:cNvSpPr/>
          <p:nvPr/>
        </p:nvSpPr>
        <p:spPr>
          <a:xfrm>
            <a:off x="6863709" y="1677586"/>
            <a:ext cx="409419" cy="341714"/>
          </a:xfrm>
          <a:prstGeom prst="round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27A3323C-94A8-C697-0B84-A7A463DF03EA}"/>
              </a:ext>
            </a:extLst>
          </p:cNvPr>
          <p:cNvSpPr txBox="1"/>
          <p:nvPr/>
        </p:nvSpPr>
        <p:spPr>
          <a:xfrm>
            <a:off x="6139643" y="1607792"/>
            <a:ext cx="686983"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Yes</a:t>
            </a:r>
          </a:p>
        </p:txBody>
      </p:sp>
      <p:sp>
        <p:nvSpPr>
          <p:cNvPr id="43" name="TextBox 42">
            <a:extLst>
              <a:ext uri="{FF2B5EF4-FFF2-40B4-BE49-F238E27FC236}">
                <a16:creationId xmlns:a16="http://schemas.microsoft.com/office/drawing/2014/main" id="{0C500084-BF1E-2D7F-4F70-4CF09EB71FA7}"/>
              </a:ext>
            </a:extLst>
          </p:cNvPr>
          <p:cNvSpPr txBox="1"/>
          <p:nvPr/>
        </p:nvSpPr>
        <p:spPr>
          <a:xfrm>
            <a:off x="7282653" y="1617610"/>
            <a:ext cx="579005"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No</a:t>
            </a:r>
          </a:p>
        </p:txBody>
      </p:sp>
      <p:sp>
        <p:nvSpPr>
          <p:cNvPr id="49" name="TextBox 6">
            <a:extLst>
              <a:ext uri="{FF2B5EF4-FFF2-40B4-BE49-F238E27FC236}">
                <a16:creationId xmlns:a16="http://schemas.microsoft.com/office/drawing/2014/main" id="{60DAD8F7-C41B-D335-1EDF-A3A751274D47}"/>
              </a:ext>
            </a:extLst>
          </p:cNvPr>
          <p:cNvSpPr txBox="1"/>
          <p:nvPr/>
        </p:nvSpPr>
        <p:spPr>
          <a:xfrm>
            <a:off x="11461376" y="2380248"/>
            <a:ext cx="5867400" cy="1384995"/>
          </a:xfrm>
          <a:prstGeom prst="rect">
            <a:avLst/>
          </a:prstGeom>
        </p:spPr>
        <p:txBody>
          <a:bodyPr wrap="square" lIns="0" tIns="0" rIns="0" bIns="0" rtlCol="0" anchor="t">
            <a:spAutoFit/>
          </a:bodyPr>
          <a:lstStyle/>
          <a:p>
            <a:pPr algn="just">
              <a:lnSpc>
                <a:spcPts val="2674"/>
              </a:lnSpc>
            </a:pPr>
            <a:r>
              <a:rPr lang="en-US" sz="2400" b="1">
                <a:solidFill>
                  <a:srgbClr val="FF0000"/>
                </a:solidFill>
                <a:latin typeface="DM Sans"/>
                <a:ea typeface="DM Sans Bold"/>
                <a:cs typeface="Arial"/>
                <a:sym typeface="DM Sans Bold"/>
              </a:rPr>
              <a:t>Time consuming manual inspection</a:t>
            </a:r>
            <a:endParaRPr lang="en-US" sz="2400" b="1">
              <a:solidFill>
                <a:srgbClr val="FF0000"/>
              </a:solidFill>
              <a:latin typeface="DM Sans"/>
              <a:ea typeface="DM Sans Bold"/>
              <a:cs typeface="Arial"/>
            </a:endParaRPr>
          </a:p>
          <a:p>
            <a:pPr algn="just">
              <a:lnSpc>
                <a:spcPts val="2674"/>
              </a:lnSpc>
            </a:pPr>
            <a:r>
              <a:rPr lang="en-US" sz="1800" b="1" i="0" u="none" strike="noStrike">
                <a:solidFill>
                  <a:srgbClr val="000000"/>
                </a:solidFill>
                <a:effectLst/>
                <a:latin typeface="DM Sans"/>
              </a:rPr>
              <a:t>                                                →</a:t>
            </a:r>
            <a:r>
              <a:rPr lang="en-US" sz="2400" b="1" i="0" u="none" strike="noStrike">
                <a:solidFill>
                  <a:srgbClr val="000000"/>
                </a:solidFill>
                <a:effectLst/>
                <a:latin typeface="DM Sans"/>
                <a:cs typeface="Arial"/>
                <a:sym typeface="DM Sans Bold"/>
              </a:rPr>
              <a:t> </a:t>
            </a:r>
            <a:endParaRPr lang="en-US" sz="2400" b="1" i="0" u="none" strike="noStrike">
              <a:solidFill>
                <a:srgbClr val="000000"/>
              </a:solidFill>
              <a:effectLst/>
              <a:latin typeface="DM Sans"/>
              <a:cs typeface="Arial"/>
            </a:endParaRPr>
          </a:p>
          <a:p>
            <a:pPr algn="just">
              <a:lnSpc>
                <a:spcPts val="2674"/>
              </a:lnSpc>
            </a:pPr>
            <a:r>
              <a:rPr lang="en-US" sz="2400" b="1" i="0" u="none" strike="noStrike">
                <a:solidFill>
                  <a:srgbClr val="00B050"/>
                </a:solidFill>
                <a:effectLst/>
                <a:latin typeface="DM Sans"/>
                <a:cs typeface="Arial"/>
                <a:sym typeface="DM Sans Bold"/>
              </a:rPr>
              <a:t>Reduce time spent on repetitive manual tasks</a:t>
            </a:r>
            <a:endParaRPr lang="en-US" sz="2400" b="1">
              <a:solidFill>
                <a:srgbClr val="00B050"/>
              </a:solidFill>
              <a:latin typeface="DM Sans"/>
              <a:ea typeface="DM Sans Bold"/>
              <a:cs typeface="Arial"/>
            </a:endParaRPr>
          </a:p>
        </p:txBody>
      </p:sp>
      <p:sp>
        <p:nvSpPr>
          <p:cNvPr id="50" name="TextBox 6">
            <a:extLst>
              <a:ext uri="{FF2B5EF4-FFF2-40B4-BE49-F238E27FC236}">
                <a16:creationId xmlns:a16="http://schemas.microsoft.com/office/drawing/2014/main" id="{EC97259B-2D28-0BFC-8838-37E793442F18}"/>
              </a:ext>
            </a:extLst>
          </p:cNvPr>
          <p:cNvSpPr txBox="1"/>
          <p:nvPr/>
        </p:nvSpPr>
        <p:spPr>
          <a:xfrm>
            <a:off x="11461376" y="4741392"/>
            <a:ext cx="5867400" cy="2077492"/>
          </a:xfrm>
          <a:prstGeom prst="rect">
            <a:avLst/>
          </a:prstGeom>
        </p:spPr>
        <p:txBody>
          <a:bodyPr wrap="square" lIns="0" tIns="0" rIns="0" bIns="0" rtlCol="0" anchor="t">
            <a:spAutoFit/>
          </a:bodyPr>
          <a:lstStyle/>
          <a:p>
            <a:pPr algn="just">
              <a:lnSpc>
                <a:spcPts val="2674"/>
              </a:lnSpc>
            </a:pPr>
            <a:r>
              <a:rPr lang="en-US" sz="2400" b="1">
                <a:solidFill>
                  <a:srgbClr val="FF0000"/>
                </a:solidFill>
                <a:latin typeface="DM Sans"/>
                <a:ea typeface="DM Sans Bold"/>
                <a:cs typeface="Arial"/>
                <a:sym typeface="DM Sans Bold"/>
              </a:rPr>
              <a:t>Difficulty in consolidating findings across multiple spare parts</a:t>
            </a:r>
            <a:endParaRPr lang="en-US" sz="2400" b="1">
              <a:solidFill>
                <a:srgbClr val="FF0000"/>
              </a:solidFill>
              <a:latin typeface="DM Sans"/>
              <a:ea typeface="DM Sans Bold"/>
              <a:cs typeface="Arial"/>
            </a:endParaRPr>
          </a:p>
          <a:p>
            <a:pPr algn="just">
              <a:lnSpc>
                <a:spcPts val="2674"/>
              </a:lnSpc>
            </a:pPr>
            <a:r>
              <a:rPr lang="en-US" sz="1800" b="1" i="0" u="none" strike="noStrike">
                <a:solidFill>
                  <a:srgbClr val="000000"/>
                </a:solidFill>
                <a:effectLst/>
                <a:latin typeface="DM Sans"/>
              </a:rPr>
              <a:t>                                                →</a:t>
            </a:r>
            <a:r>
              <a:rPr lang="en-US" sz="2400" b="1" i="0" u="none" strike="noStrike">
                <a:solidFill>
                  <a:srgbClr val="000000"/>
                </a:solidFill>
                <a:effectLst/>
                <a:latin typeface="DM Sans"/>
                <a:cs typeface="Arial"/>
                <a:sym typeface="DM Sans Bold"/>
              </a:rPr>
              <a:t> </a:t>
            </a:r>
            <a:endParaRPr lang="en-US" sz="2400" b="1" i="0" u="none" strike="noStrike">
              <a:solidFill>
                <a:srgbClr val="000000"/>
              </a:solidFill>
              <a:effectLst/>
              <a:latin typeface="DM Sans"/>
              <a:cs typeface="Arial"/>
            </a:endParaRPr>
          </a:p>
          <a:p>
            <a:pPr algn="just">
              <a:lnSpc>
                <a:spcPts val="2674"/>
              </a:lnSpc>
            </a:pPr>
            <a:r>
              <a:rPr lang="en-US" sz="2400" b="1" i="0" u="none" strike="noStrike">
                <a:solidFill>
                  <a:srgbClr val="00B050"/>
                </a:solidFill>
                <a:effectLst/>
                <a:latin typeface="DM Sans"/>
                <a:cs typeface="Arial"/>
                <a:sym typeface="DM Sans Bold"/>
              </a:rPr>
              <a:t>An integrated system to streamline communications and reporting during the inspection process</a:t>
            </a:r>
            <a:endParaRPr lang="en-US" sz="2400" b="1">
              <a:solidFill>
                <a:srgbClr val="00B050"/>
              </a:solidFill>
              <a:latin typeface="DM Sans"/>
              <a:ea typeface="DM Sans Bold"/>
              <a:cs typeface="Arial"/>
            </a:endParaRPr>
          </a:p>
        </p:txBody>
      </p:sp>
      <p:sp>
        <p:nvSpPr>
          <p:cNvPr id="51" name="TextBox 6">
            <a:extLst>
              <a:ext uri="{FF2B5EF4-FFF2-40B4-BE49-F238E27FC236}">
                <a16:creationId xmlns:a16="http://schemas.microsoft.com/office/drawing/2014/main" id="{BB3AA020-6669-C946-E84B-50A25364E781}"/>
              </a:ext>
            </a:extLst>
          </p:cNvPr>
          <p:cNvSpPr txBox="1"/>
          <p:nvPr/>
        </p:nvSpPr>
        <p:spPr>
          <a:xfrm>
            <a:off x="11461376" y="7618153"/>
            <a:ext cx="5867400" cy="2078902"/>
          </a:xfrm>
          <a:prstGeom prst="rect">
            <a:avLst/>
          </a:prstGeom>
        </p:spPr>
        <p:txBody>
          <a:bodyPr wrap="square" lIns="0" tIns="0" rIns="0" bIns="0" rtlCol="0" anchor="t">
            <a:spAutoFit/>
          </a:bodyPr>
          <a:lstStyle/>
          <a:p>
            <a:pPr algn="just">
              <a:lnSpc>
                <a:spcPts val="2674"/>
              </a:lnSpc>
            </a:pPr>
            <a:r>
              <a:rPr lang="en-US" sz="2400" b="1">
                <a:solidFill>
                  <a:srgbClr val="FF0000"/>
                </a:solidFill>
                <a:latin typeface="DM Sans"/>
                <a:ea typeface="DM Sans Bold"/>
                <a:cs typeface="Arial"/>
                <a:sym typeface="DM Sans Bold"/>
              </a:rPr>
              <a:t>Pressure to maintain high standards on accuracy and accountability of spare parts</a:t>
            </a:r>
            <a:endParaRPr lang="en-US" sz="2400" b="1">
              <a:solidFill>
                <a:srgbClr val="FF0000"/>
              </a:solidFill>
              <a:latin typeface="DM Sans"/>
              <a:ea typeface="DM Sans Bold"/>
              <a:cs typeface="Arial"/>
            </a:endParaRPr>
          </a:p>
          <a:p>
            <a:pPr algn="just">
              <a:lnSpc>
                <a:spcPts val="2674"/>
              </a:lnSpc>
            </a:pPr>
            <a:r>
              <a:rPr lang="en-US" sz="1800" b="1" i="0" u="none" strike="noStrike">
                <a:solidFill>
                  <a:srgbClr val="000000"/>
                </a:solidFill>
                <a:effectLst/>
                <a:latin typeface="DM Sans"/>
              </a:rPr>
              <a:t>                                                →</a:t>
            </a:r>
            <a:r>
              <a:rPr lang="en-US" sz="2400" b="1" i="0" u="none" strike="noStrike">
                <a:solidFill>
                  <a:srgbClr val="000000"/>
                </a:solidFill>
                <a:effectLst/>
                <a:latin typeface="DM Sans"/>
                <a:cs typeface="Arial"/>
                <a:sym typeface="DM Sans Bold"/>
              </a:rPr>
              <a:t> </a:t>
            </a:r>
            <a:endParaRPr lang="en-US" sz="2400" b="1" i="0" u="none" strike="noStrike">
              <a:solidFill>
                <a:srgbClr val="000000"/>
              </a:solidFill>
              <a:effectLst/>
              <a:latin typeface="DM Sans"/>
              <a:cs typeface="Arial"/>
            </a:endParaRPr>
          </a:p>
          <a:p>
            <a:pPr algn="just">
              <a:lnSpc>
                <a:spcPts val="2674"/>
              </a:lnSpc>
            </a:pPr>
            <a:r>
              <a:rPr lang="en-US" sz="2400" b="1" i="0" u="none" strike="noStrike">
                <a:solidFill>
                  <a:srgbClr val="00B050"/>
                </a:solidFill>
                <a:effectLst/>
                <a:latin typeface="DM Sans"/>
                <a:cs typeface="Arial"/>
                <a:sym typeface="DM Sans Bold"/>
              </a:rPr>
              <a:t>A system that is reliable and can validate parts accurately</a:t>
            </a:r>
            <a:endParaRPr lang="en-US" sz="2400" b="1">
              <a:solidFill>
                <a:srgbClr val="00B050"/>
              </a:solidFill>
              <a:latin typeface="DM Sans"/>
              <a:ea typeface="DM Sans Bold"/>
              <a:cs typeface="Arial"/>
            </a:endParaRPr>
          </a:p>
        </p:txBody>
      </p:sp>
      <p:cxnSp>
        <p:nvCxnSpPr>
          <p:cNvPr id="52" name="Straight Connector 51">
            <a:extLst>
              <a:ext uri="{FF2B5EF4-FFF2-40B4-BE49-F238E27FC236}">
                <a16:creationId xmlns:a16="http://schemas.microsoft.com/office/drawing/2014/main" id="{3E36EF67-139A-FFF7-1BF3-7DE8AAD912D6}"/>
              </a:ext>
            </a:extLst>
          </p:cNvPr>
          <p:cNvCxnSpPr/>
          <p:nvPr/>
        </p:nvCxnSpPr>
        <p:spPr>
          <a:xfrm>
            <a:off x="11461376" y="4229100"/>
            <a:ext cx="518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F17FF2E-4B0E-06DD-0B07-05CE918A2C2C}"/>
              </a:ext>
            </a:extLst>
          </p:cNvPr>
          <p:cNvCxnSpPr/>
          <p:nvPr/>
        </p:nvCxnSpPr>
        <p:spPr>
          <a:xfrm>
            <a:off x="11461376" y="7221913"/>
            <a:ext cx="518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96F61B3-7A1F-4FBF-2BE9-2708D392C8B2}"/>
              </a:ext>
            </a:extLst>
          </p:cNvPr>
          <p:cNvCxnSpPr/>
          <p:nvPr/>
        </p:nvCxnSpPr>
        <p:spPr>
          <a:xfrm>
            <a:off x="9640524" y="2924178"/>
            <a:ext cx="15608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3CF0B83-B57C-79C4-6A32-5232A9CC4AFA}"/>
              </a:ext>
            </a:extLst>
          </p:cNvPr>
          <p:cNvCxnSpPr/>
          <p:nvPr/>
        </p:nvCxnSpPr>
        <p:spPr>
          <a:xfrm>
            <a:off x="9640524" y="4411953"/>
            <a:ext cx="1560876" cy="1308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4985C42-4D58-D60C-BF9E-9584A5526729}"/>
              </a:ext>
            </a:extLst>
          </p:cNvPr>
          <p:cNvCxnSpPr>
            <a:cxnSpLocks/>
          </p:cNvCxnSpPr>
          <p:nvPr/>
        </p:nvCxnSpPr>
        <p:spPr>
          <a:xfrm>
            <a:off x="9667128" y="5740593"/>
            <a:ext cx="1610472" cy="26873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8EF202E4-1D72-3635-1596-C16DE226BDF0}"/>
              </a:ext>
            </a:extLst>
          </p:cNvPr>
          <p:cNvSpPr txBox="1"/>
          <p:nvPr/>
        </p:nvSpPr>
        <p:spPr>
          <a:xfrm>
            <a:off x="11406802" y="1432969"/>
            <a:ext cx="5174815" cy="646331"/>
          </a:xfrm>
          <a:prstGeom prst="rect">
            <a:avLst/>
          </a:prstGeom>
          <a:noFill/>
        </p:spPr>
        <p:txBody>
          <a:bodyPr wrap="none" rtlCol="0">
            <a:spAutoFit/>
          </a:bodyPr>
          <a:lstStyle/>
          <a:p>
            <a:r>
              <a:rPr lang="en-US" sz="3600" b="1">
                <a:latin typeface="Poppins" pitchFamily="2" charset="77"/>
                <a:cs typeface="Poppins" pitchFamily="2" charset="77"/>
              </a:rPr>
              <a:t>Pain Points Identified</a:t>
            </a:r>
          </a:p>
        </p:txBody>
      </p:sp>
      <p:sp>
        <p:nvSpPr>
          <p:cNvPr id="5" name="Freeform 22">
            <a:extLst>
              <a:ext uri="{FF2B5EF4-FFF2-40B4-BE49-F238E27FC236}">
                <a16:creationId xmlns:a16="http://schemas.microsoft.com/office/drawing/2014/main" id="{67624E4A-0081-C952-ED3C-EF6C6FF5B080}"/>
              </a:ext>
            </a:extLst>
          </p:cNvPr>
          <p:cNvSpPr/>
          <p:nvPr/>
        </p:nvSpPr>
        <p:spPr>
          <a:xfrm>
            <a:off x="16482577" y="1239293"/>
            <a:ext cx="744893" cy="725933"/>
          </a:xfrm>
          <a:custGeom>
            <a:avLst/>
            <a:gdLst/>
            <a:ahLst/>
            <a:cxnLst/>
            <a:rect l="l" t="t" r="r" b="b"/>
            <a:pathLst>
              <a:path w="744893" h="725932">
                <a:moveTo>
                  <a:pt x="0" y="0"/>
                </a:moveTo>
                <a:lnTo>
                  <a:pt x="744893" y="0"/>
                </a:lnTo>
                <a:lnTo>
                  <a:pt x="744893" y="725931"/>
                </a:lnTo>
                <a:lnTo>
                  <a:pt x="0" y="7259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7" name="TextBox 6">
            <a:extLst>
              <a:ext uri="{FF2B5EF4-FFF2-40B4-BE49-F238E27FC236}">
                <a16:creationId xmlns:a16="http://schemas.microsoft.com/office/drawing/2014/main" id="{0CD81B22-3D2E-1C94-8775-215E6DFCDDD2}"/>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04</a:t>
            </a:r>
            <a:endParaRPr lang="en-GB" sz="2800" b="1">
              <a:solidFill>
                <a:srgbClr val="FFC000"/>
              </a:solidFill>
              <a:latin typeface="Poppins"/>
              <a:cs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DF7D0-606E-5786-DEB4-488D8612584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F6629A2-09A5-0ECF-E6B5-E9CED9F51BAD}"/>
              </a:ext>
            </a:extLst>
          </p:cNvPr>
          <p:cNvSpPr/>
          <p:nvPr/>
        </p:nvSpPr>
        <p:spPr>
          <a:xfrm>
            <a:off x="962891" y="8910038"/>
            <a:ext cx="2368145" cy="0"/>
          </a:xfrm>
          <a:prstGeom prst="line">
            <a:avLst/>
          </a:prstGeom>
          <a:ln w="190500" cap="flat">
            <a:solidFill>
              <a:srgbClr val="3A9869"/>
            </a:solidFill>
            <a:prstDash val="solid"/>
            <a:headEnd type="none" w="sm" len="sm"/>
            <a:tailEnd type="none" w="sm" len="sm"/>
          </a:ln>
        </p:spPr>
        <p:txBody>
          <a:bodyPr/>
          <a:lstStyle/>
          <a:p>
            <a:endParaRPr lang="en-US"/>
          </a:p>
        </p:txBody>
      </p:sp>
      <p:sp>
        <p:nvSpPr>
          <p:cNvPr id="5" name="TextBox 5">
            <a:extLst>
              <a:ext uri="{FF2B5EF4-FFF2-40B4-BE49-F238E27FC236}">
                <a16:creationId xmlns:a16="http://schemas.microsoft.com/office/drawing/2014/main" id="{9F56821F-0AD1-013C-5A3B-7A6113624DEA}"/>
              </a:ext>
            </a:extLst>
          </p:cNvPr>
          <p:cNvSpPr txBox="1"/>
          <p:nvPr/>
        </p:nvSpPr>
        <p:spPr>
          <a:xfrm>
            <a:off x="1028700" y="794765"/>
            <a:ext cx="16230600" cy="1611275"/>
          </a:xfrm>
          <a:prstGeom prst="rect">
            <a:avLst/>
          </a:prstGeom>
        </p:spPr>
        <p:txBody>
          <a:bodyPr lIns="0" tIns="0" rIns="0" bIns="0" rtlCol="0" anchor="t">
            <a:spAutoFit/>
          </a:bodyPr>
          <a:lstStyle/>
          <a:p>
            <a:pPr algn="l">
              <a:lnSpc>
                <a:spcPts val="13392"/>
              </a:lnSpc>
            </a:pPr>
            <a:r>
              <a:rPr lang="en-US" sz="8800" b="1">
                <a:solidFill>
                  <a:srgbClr val="000000"/>
                </a:solidFill>
                <a:latin typeface="DM Sans Bold"/>
                <a:ea typeface="DM Sans Bold"/>
                <a:cs typeface="DM Sans Bold"/>
                <a:sym typeface="DM Sans Bold"/>
              </a:rPr>
              <a:t>Hypothesis</a:t>
            </a:r>
          </a:p>
        </p:txBody>
      </p:sp>
      <p:sp>
        <p:nvSpPr>
          <p:cNvPr id="6" name="TextBox 6">
            <a:extLst>
              <a:ext uri="{FF2B5EF4-FFF2-40B4-BE49-F238E27FC236}">
                <a16:creationId xmlns:a16="http://schemas.microsoft.com/office/drawing/2014/main" id="{9E42F54F-A447-8D57-FF74-C152AF51A862}"/>
              </a:ext>
            </a:extLst>
          </p:cNvPr>
          <p:cNvSpPr txBox="1"/>
          <p:nvPr/>
        </p:nvSpPr>
        <p:spPr>
          <a:xfrm>
            <a:off x="5572991" y="4144611"/>
            <a:ext cx="4876800" cy="697499"/>
          </a:xfrm>
          <a:prstGeom prst="rect">
            <a:avLst/>
          </a:prstGeom>
        </p:spPr>
        <p:txBody>
          <a:bodyPr wrap="square" lIns="0" tIns="0" rIns="0" bIns="0" rtlCol="0" anchor="t">
            <a:spAutoFit/>
          </a:bodyPr>
          <a:lstStyle/>
          <a:p>
            <a:pPr>
              <a:lnSpc>
                <a:spcPts val="2674"/>
              </a:lnSpc>
            </a:pPr>
            <a:r>
              <a:rPr lang="en-US" sz="2499" b="1" dirty="0">
                <a:solidFill>
                  <a:srgbClr val="433833"/>
                </a:solidFill>
                <a:latin typeface="DM Sans Bold"/>
                <a:ea typeface="DM Sans Bold"/>
                <a:cs typeface="DM Sans Bold"/>
                <a:sym typeface="DM Sans Bold"/>
              </a:rPr>
              <a:t>Improve efficiencies in the search due to manual process</a:t>
            </a:r>
          </a:p>
        </p:txBody>
      </p:sp>
      <p:sp>
        <p:nvSpPr>
          <p:cNvPr id="7" name="TextBox 7">
            <a:extLst>
              <a:ext uri="{FF2B5EF4-FFF2-40B4-BE49-F238E27FC236}">
                <a16:creationId xmlns:a16="http://schemas.microsoft.com/office/drawing/2014/main" id="{2D20DE8A-5C27-94B7-BAC6-1DA7B53E25F4}"/>
              </a:ext>
            </a:extLst>
          </p:cNvPr>
          <p:cNvSpPr txBox="1"/>
          <p:nvPr/>
        </p:nvSpPr>
        <p:spPr>
          <a:xfrm>
            <a:off x="11516591" y="4065136"/>
            <a:ext cx="4191000" cy="697499"/>
          </a:xfrm>
          <a:prstGeom prst="rect">
            <a:avLst/>
          </a:prstGeom>
        </p:spPr>
        <p:txBody>
          <a:bodyPr wrap="square" lIns="0" tIns="0" rIns="0" bIns="0" rtlCol="0" anchor="t">
            <a:spAutoFit/>
          </a:bodyPr>
          <a:lstStyle/>
          <a:p>
            <a:pPr algn="l">
              <a:lnSpc>
                <a:spcPts val="2674"/>
              </a:lnSpc>
            </a:pPr>
            <a:r>
              <a:rPr lang="en-US" sz="2499" b="1" dirty="0">
                <a:solidFill>
                  <a:srgbClr val="433833"/>
                </a:solidFill>
                <a:latin typeface="DM Sans Bold"/>
                <a:ea typeface="DM Sans Bold"/>
                <a:cs typeface="DM Sans Bold"/>
                <a:sym typeface="DM Sans Bold"/>
              </a:rPr>
              <a:t>Enhance the accuracy of the visual inspection</a:t>
            </a:r>
          </a:p>
        </p:txBody>
      </p:sp>
      <p:sp>
        <p:nvSpPr>
          <p:cNvPr id="9" name="TextBox 9">
            <a:extLst>
              <a:ext uri="{FF2B5EF4-FFF2-40B4-BE49-F238E27FC236}">
                <a16:creationId xmlns:a16="http://schemas.microsoft.com/office/drawing/2014/main" id="{4DDA98EB-771B-E2FB-5515-49BB63235BCD}"/>
              </a:ext>
            </a:extLst>
          </p:cNvPr>
          <p:cNvSpPr txBox="1"/>
          <p:nvPr/>
        </p:nvSpPr>
        <p:spPr>
          <a:xfrm>
            <a:off x="5572991" y="5700140"/>
            <a:ext cx="4876800" cy="2082493"/>
          </a:xfrm>
          <a:prstGeom prst="rect">
            <a:avLst/>
          </a:prstGeom>
        </p:spPr>
        <p:txBody>
          <a:bodyPr wrap="square" lIns="0" tIns="0" rIns="0" bIns="0" rtlCol="0" anchor="t">
            <a:spAutoFit/>
          </a:bodyPr>
          <a:lstStyle>
            <a:defPPr>
              <a:defRPr lang="en-US"/>
            </a:defPPr>
            <a:lvl1pPr>
              <a:lnSpc>
                <a:spcPts val="2674"/>
              </a:lnSpc>
              <a:defRPr sz="2499">
                <a:solidFill>
                  <a:srgbClr val="433833"/>
                </a:solidFill>
                <a:latin typeface="DM Sans"/>
                <a:ea typeface="DM Sans"/>
                <a:cs typeface="DM Sans"/>
              </a:defRPr>
            </a:lvl1pPr>
          </a:lstStyle>
          <a:p>
            <a:r>
              <a:rPr lang="en-US" dirty="0">
                <a:sym typeface="DM Sans"/>
              </a:rPr>
              <a:t>Improve time required to do quality checks by 50% by implementing a centralized digital system. Current estimate for one item is 20 minutes.</a:t>
            </a:r>
          </a:p>
          <a:p>
            <a:endParaRPr lang="en-US" dirty="0">
              <a:sym typeface="DM Sans"/>
            </a:endParaRPr>
          </a:p>
        </p:txBody>
      </p:sp>
      <p:sp>
        <p:nvSpPr>
          <p:cNvPr id="12" name="Agenda">
            <a:extLst>
              <a:ext uri="{FF2B5EF4-FFF2-40B4-BE49-F238E27FC236}">
                <a16:creationId xmlns:a16="http://schemas.microsoft.com/office/drawing/2014/main" id="{AA1C8299-3EF6-FEAD-0DDE-5DEDCB019FE3}"/>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Hypothesis/OKR</a:t>
            </a:r>
            <a:endParaRPr lang="en-US" sz="1200"/>
          </a:p>
        </p:txBody>
      </p:sp>
      <p:sp>
        <p:nvSpPr>
          <p:cNvPr id="13" name="Reviews  Mobile Strategy">
            <a:extLst>
              <a:ext uri="{FF2B5EF4-FFF2-40B4-BE49-F238E27FC236}">
                <a16:creationId xmlns:a16="http://schemas.microsoft.com/office/drawing/2014/main" id="{D7658CB2-F341-0CB9-BBF8-3FB3F307A83D}"/>
              </a:ext>
            </a:extLst>
          </p:cNvPr>
          <p:cNvSpPr/>
          <p:nvPr/>
        </p:nvSpPr>
        <p:spPr>
          <a:xfrm>
            <a:off x="1434289" y="9952945"/>
            <a:ext cx="2548890" cy="11430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4" name="Product review Month XX">
            <a:extLst>
              <a:ext uri="{FF2B5EF4-FFF2-40B4-BE49-F238E27FC236}">
                <a16:creationId xmlns:a16="http://schemas.microsoft.com/office/drawing/2014/main" id="{910497BA-2BED-8340-A5D0-8CA2F01B1E7C}"/>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15" name="TextBox 9">
            <a:extLst>
              <a:ext uri="{FF2B5EF4-FFF2-40B4-BE49-F238E27FC236}">
                <a16:creationId xmlns:a16="http://schemas.microsoft.com/office/drawing/2014/main" id="{F7991A14-3FC6-4EF5-1301-004DCF99B827}"/>
              </a:ext>
            </a:extLst>
          </p:cNvPr>
          <p:cNvSpPr txBox="1"/>
          <p:nvPr/>
        </p:nvSpPr>
        <p:spPr>
          <a:xfrm>
            <a:off x="1028700" y="2626009"/>
            <a:ext cx="15278100" cy="1043747"/>
          </a:xfrm>
          <a:prstGeom prst="rect">
            <a:avLst/>
          </a:prstGeom>
        </p:spPr>
        <p:txBody>
          <a:bodyPr wrap="square" lIns="0" tIns="0" rIns="0" bIns="0" rtlCol="0" anchor="t">
            <a:spAutoFit/>
          </a:bodyPr>
          <a:lstStyle/>
          <a:p>
            <a:pPr algn="just">
              <a:lnSpc>
                <a:spcPts val="2674"/>
              </a:lnSpc>
            </a:pPr>
            <a:r>
              <a:rPr lang="en-US" sz="2499" dirty="0">
                <a:solidFill>
                  <a:srgbClr val="433833"/>
                </a:solidFill>
                <a:latin typeface="DM Sans"/>
                <a:ea typeface="DM Sans"/>
                <a:cs typeface="DM Sans"/>
                <a:sym typeface="DM Sans"/>
              </a:rPr>
              <a:t>If QA executives struggle with manual Excel-based spare parts checks due to </a:t>
            </a:r>
            <a:r>
              <a:rPr lang="en-US" sz="2499" b="1" dirty="0">
                <a:solidFill>
                  <a:srgbClr val="433833"/>
                </a:solidFill>
                <a:latin typeface="DM Sans"/>
                <a:ea typeface="DM Sans"/>
                <a:cs typeface="DM Sans"/>
                <a:sym typeface="DM Sans"/>
              </a:rPr>
              <a:t>inconsistencies, labor-intensive data entry </a:t>
            </a:r>
            <a:r>
              <a:rPr lang="en-US" sz="2499" dirty="0">
                <a:solidFill>
                  <a:srgbClr val="433833"/>
                </a:solidFill>
                <a:latin typeface="DM Sans"/>
                <a:ea typeface="DM Sans"/>
                <a:cs typeface="DM Sans"/>
                <a:sym typeface="DM Sans"/>
              </a:rPr>
              <a:t>that leads to </a:t>
            </a:r>
            <a:r>
              <a:rPr lang="en-US" sz="2499" b="1" dirty="0">
                <a:solidFill>
                  <a:srgbClr val="433833"/>
                </a:solidFill>
                <a:latin typeface="DM Sans"/>
                <a:ea typeface="DM Sans"/>
                <a:cs typeface="DM Sans"/>
                <a:sym typeface="DM Sans"/>
              </a:rPr>
              <a:t>high risk of human error</a:t>
            </a:r>
            <a:r>
              <a:rPr lang="en-US" sz="2499" dirty="0">
                <a:solidFill>
                  <a:srgbClr val="433833"/>
                </a:solidFill>
                <a:latin typeface="DM Sans"/>
                <a:ea typeface="DM Sans"/>
                <a:cs typeface="DM Sans"/>
                <a:sym typeface="DM Sans"/>
              </a:rPr>
              <a:t>, then </a:t>
            </a:r>
            <a:r>
              <a:rPr lang="en-US" sz="2499" b="1" dirty="0">
                <a:solidFill>
                  <a:srgbClr val="433833"/>
                </a:solidFill>
                <a:latin typeface="DM Sans"/>
                <a:ea typeface="DM Sans"/>
                <a:cs typeface="DM Sans"/>
                <a:sym typeface="DM Sans"/>
              </a:rPr>
              <a:t>ATLAS</a:t>
            </a:r>
            <a:r>
              <a:rPr lang="en-US" sz="2499" dirty="0">
                <a:solidFill>
                  <a:srgbClr val="433833"/>
                </a:solidFill>
                <a:latin typeface="DM Sans"/>
                <a:ea typeface="DM Sans"/>
                <a:cs typeface="DM Sans"/>
                <a:sym typeface="DM Sans"/>
              </a:rPr>
              <a:t> will help them </a:t>
            </a:r>
            <a:r>
              <a:rPr lang="en-US" sz="2499" b="1" dirty="0">
                <a:solidFill>
                  <a:srgbClr val="433833"/>
                </a:solidFill>
                <a:latin typeface="DM Sans"/>
                <a:ea typeface="DM Sans"/>
                <a:cs typeface="DM Sans"/>
                <a:sym typeface="DM Sans"/>
              </a:rPr>
              <a:t>streamline inspections </a:t>
            </a:r>
            <a:r>
              <a:rPr lang="en-US" sz="2499" dirty="0">
                <a:solidFill>
                  <a:srgbClr val="433833"/>
                </a:solidFill>
                <a:latin typeface="DM Sans"/>
                <a:ea typeface="DM Sans"/>
                <a:cs typeface="DM Sans"/>
                <a:sym typeface="DM Sans"/>
              </a:rPr>
              <a:t>and improve </a:t>
            </a:r>
            <a:r>
              <a:rPr lang="en-US" sz="2499" b="1" dirty="0">
                <a:solidFill>
                  <a:srgbClr val="433833"/>
                </a:solidFill>
                <a:latin typeface="DM Sans"/>
                <a:ea typeface="DM Sans"/>
                <a:cs typeface="DM Sans"/>
                <a:sym typeface="DM Sans"/>
              </a:rPr>
              <a:t>inspection accuracy </a:t>
            </a:r>
            <a:r>
              <a:rPr lang="en-US" sz="2499" dirty="0">
                <a:solidFill>
                  <a:srgbClr val="433833"/>
                </a:solidFill>
                <a:latin typeface="DM Sans"/>
                <a:ea typeface="DM Sans"/>
                <a:cs typeface="DM Sans"/>
                <a:sym typeface="DM Sans"/>
              </a:rPr>
              <a:t>by providing:</a:t>
            </a:r>
            <a:endParaRPr lang="en-US" sz="2499" b="1" dirty="0">
              <a:solidFill>
                <a:srgbClr val="433833"/>
              </a:solidFill>
              <a:latin typeface="DM Sans"/>
              <a:ea typeface="DM Sans"/>
              <a:cs typeface="DM Sans"/>
            </a:endParaRPr>
          </a:p>
        </p:txBody>
      </p:sp>
      <p:sp>
        <p:nvSpPr>
          <p:cNvPr id="16" name="TextBox 5">
            <a:extLst>
              <a:ext uri="{FF2B5EF4-FFF2-40B4-BE49-F238E27FC236}">
                <a16:creationId xmlns:a16="http://schemas.microsoft.com/office/drawing/2014/main" id="{3FC512EB-1CFF-66DE-DDCD-94767BAEDA1A}"/>
              </a:ext>
            </a:extLst>
          </p:cNvPr>
          <p:cNvSpPr txBox="1"/>
          <p:nvPr/>
        </p:nvSpPr>
        <p:spPr>
          <a:xfrm>
            <a:off x="2029690" y="3204138"/>
            <a:ext cx="2043889" cy="1406091"/>
          </a:xfrm>
          <a:prstGeom prst="rect">
            <a:avLst/>
          </a:prstGeom>
        </p:spPr>
        <p:txBody>
          <a:bodyPr wrap="square" lIns="0" tIns="0" rIns="0" bIns="0" rtlCol="0" anchor="t">
            <a:spAutoFit/>
          </a:bodyPr>
          <a:lstStyle/>
          <a:p>
            <a:pPr algn="l">
              <a:lnSpc>
                <a:spcPts val="13392"/>
              </a:lnSpc>
            </a:pPr>
            <a:r>
              <a:rPr lang="en-US" sz="3200" b="1" dirty="0">
                <a:solidFill>
                  <a:srgbClr val="000000"/>
                </a:solidFill>
                <a:latin typeface="DM Sans Bold"/>
                <a:ea typeface="DM Sans Bold"/>
                <a:cs typeface="DM Sans Bold"/>
                <a:sym typeface="DM Sans Bold"/>
              </a:rPr>
              <a:t>Objective</a:t>
            </a:r>
          </a:p>
        </p:txBody>
      </p:sp>
      <p:sp>
        <p:nvSpPr>
          <p:cNvPr id="17" name="TextBox 5">
            <a:extLst>
              <a:ext uri="{FF2B5EF4-FFF2-40B4-BE49-F238E27FC236}">
                <a16:creationId xmlns:a16="http://schemas.microsoft.com/office/drawing/2014/main" id="{936EC9AE-110F-3A66-2315-DF7345EF7489}"/>
              </a:ext>
            </a:extLst>
          </p:cNvPr>
          <p:cNvSpPr txBox="1"/>
          <p:nvPr/>
        </p:nvSpPr>
        <p:spPr>
          <a:xfrm>
            <a:off x="2029690" y="4734054"/>
            <a:ext cx="2895600" cy="1406091"/>
          </a:xfrm>
          <a:prstGeom prst="rect">
            <a:avLst/>
          </a:prstGeom>
        </p:spPr>
        <p:txBody>
          <a:bodyPr wrap="square" lIns="0" tIns="0" rIns="0" bIns="0" rtlCol="0" anchor="t">
            <a:spAutoFit/>
          </a:bodyPr>
          <a:lstStyle/>
          <a:p>
            <a:pPr algn="l">
              <a:lnSpc>
                <a:spcPts val="13392"/>
              </a:lnSpc>
            </a:pPr>
            <a:r>
              <a:rPr lang="en-US" sz="3200" b="1" dirty="0">
                <a:solidFill>
                  <a:srgbClr val="000000"/>
                </a:solidFill>
                <a:latin typeface="DM Sans Bold"/>
                <a:ea typeface="DM Sans Bold"/>
                <a:cs typeface="DM Sans Bold"/>
                <a:sym typeface="DM Sans Bold"/>
              </a:rPr>
              <a:t>Key-Results</a:t>
            </a:r>
          </a:p>
        </p:txBody>
      </p:sp>
      <p:sp>
        <p:nvSpPr>
          <p:cNvPr id="23" name="TextBox 22">
            <a:extLst>
              <a:ext uri="{FF2B5EF4-FFF2-40B4-BE49-F238E27FC236}">
                <a16:creationId xmlns:a16="http://schemas.microsoft.com/office/drawing/2014/main" id="{419D4211-4CEB-FB6A-AAB9-DB9EC9CB5E71}"/>
              </a:ext>
            </a:extLst>
          </p:cNvPr>
          <p:cNvSpPr txBox="1"/>
          <p:nvPr/>
        </p:nvSpPr>
        <p:spPr>
          <a:xfrm>
            <a:off x="11430000" y="8188431"/>
            <a:ext cx="5014191" cy="443648"/>
          </a:xfrm>
          <a:prstGeom prst="rect">
            <a:avLst/>
          </a:prstGeom>
          <a:noFill/>
        </p:spPr>
        <p:txBody>
          <a:bodyPr wrap="square">
            <a:spAutoFit/>
          </a:bodyPr>
          <a:lstStyle/>
          <a:p>
            <a:pPr algn="l">
              <a:lnSpc>
                <a:spcPts val="2674"/>
              </a:lnSpc>
            </a:pPr>
            <a:r>
              <a:rPr lang="en-US" sz="2500">
                <a:solidFill>
                  <a:srgbClr val="433833"/>
                </a:solidFill>
                <a:latin typeface="DM Sans"/>
                <a:ea typeface="DM Sans"/>
                <a:cs typeface="DM Sans"/>
                <a:sym typeface="DM Sans"/>
              </a:rPr>
              <a:t>Reduce return rate by 80%</a:t>
            </a:r>
          </a:p>
        </p:txBody>
      </p:sp>
      <p:sp>
        <p:nvSpPr>
          <p:cNvPr id="4" name="Freeform 33">
            <a:extLst>
              <a:ext uri="{FF2B5EF4-FFF2-40B4-BE49-F238E27FC236}">
                <a16:creationId xmlns:a16="http://schemas.microsoft.com/office/drawing/2014/main" id="{8F6A805E-3567-2307-DD2A-807D6D5A93BF}"/>
              </a:ext>
            </a:extLst>
          </p:cNvPr>
          <p:cNvSpPr/>
          <p:nvPr/>
        </p:nvSpPr>
        <p:spPr>
          <a:xfrm>
            <a:off x="773214" y="4062936"/>
            <a:ext cx="830046" cy="778030"/>
          </a:xfrm>
          <a:custGeom>
            <a:avLst/>
            <a:gdLst/>
            <a:ahLst/>
            <a:cxnLst/>
            <a:rect l="l" t="t" r="r" b="b"/>
            <a:pathLst>
              <a:path w="850639" h="839813">
                <a:moveTo>
                  <a:pt x="0" y="0"/>
                </a:moveTo>
                <a:lnTo>
                  <a:pt x="850639" y="0"/>
                </a:lnTo>
                <a:lnTo>
                  <a:pt x="850639" y="839813"/>
                </a:lnTo>
                <a:lnTo>
                  <a:pt x="0" y="839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18" name="Freeform 12">
            <a:extLst>
              <a:ext uri="{FF2B5EF4-FFF2-40B4-BE49-F238E27FC236}">
                <a16:creationId xmlns:a16="http://schemas.microsoft.com/office/drawing/2014/main" id="{19EC5757-13C3-919A-1FC6-81D90B02CF6E}"/>
              </a:ext>
            </a:extLst>
          </p:cNvPr>
          <p:cNvSpPr/>
          <p:nvPr/>
        </p:nvSpPr>
        <p:spPr>
          <a:xfrm>
            <a:off x="942591" y="5588664"/>
            <a:ext cx="660669" cy="636644"/>
          </a:xfrm>
          <a:custGeom>
            <a:avLst/>
            <a:gdLst/>
            <a:ahLst/>
            <a:cxnLst/>
            <a:rect l="l" t="t" r="r" b="b"/>
            <a:pathLst>
              <a:path w="660669" h="636644">
                <a:moveTo>
                  <a:pt x="0" y="0"/>
                </a:moveTo>
                <a:lnTo>
                  <a:pt x="660668" y="0"/>
                </a:lnTo>
                <a:lnTo>
                  <a:pt x="660668" y="636644"/>
                </a:lnTo>
                <a:lnTo>
                  <a:pt x="0" y="6366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endParaRPr lang="en-SG" sz="1200"/>
          </a:p>
        </p:txBody>
      </p:sp>
      <p:sp>
        <p:nvSpPr>
          <p:cNvPr id="20" name="TextBox 19">
            <a:extLst>
              <a:ext uri="{FF2B5EF4-FFF2-40B4-BE49-F238E27FC236}">
                <a16:creationId xmlns:a16="http://schemas.microsoft.com/office/drawing/2014/main" id="{C6D79A82-8FC8-4B77-63D1-66199318A3F9}"/>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05</a:t>
            </a:r>
            <a:endParaRPr lang="en-GB" sz="2800" b="1">
              <a:solidFill>
                <a:srgbClr val="FFC000"/>
              </a:solidFill>
              <a:latin typeface="Poppins"/>
              <a:cs typeface="Poppins"/>
            </a:endParaRPr>
          </a:p>
        </p:txBody>
      </p:sp>
      <p:sp>
        <p:nvSpPr>
          <p:cNvPr id="8" name="TextBox 7">
            <a:extLst>
              <a:ext uri="{FF2B5EF4-FFF2-40B4-BE49-F238E27FC236}">
                <a16:creationId xmlns:a16="http://schemas.microsoft.com/office/drawing/2014/main" id="{340AB38C-FD41-41C5-2ABF-117AAD37AA6B}"/>
              </a:ext>
            </a:extLst>
          </p:cNvPr>
          <p:cNvSpPr txBox="1"/>
          <p:nvPr/>
        </p:nvSpPr>
        <p:spPr>
          <a:xfrm>
            <a:off x="5638800" y="8144216"/>
            <a:ext cx="4810991" cy="1389996"/>
          </a:xfrm>
          <a:prstGeom prst="rect">
            <a:avLst/>
          </a:prstGeom>
        </p:spPr>
        <p:txBody>
          <a:bodyPr wrap="square" lIns="0" tIns="0" rIns="0" bIns="0" rtlCol="0" anchor="t">
            <a:spAutoFit/>
          </a:bodyPr>
          <a:lstStyle>
            <a:defPPr>
              <a:defRPr lang="en-US"/>
            </a:defPPr>
            <a:lvl1pPr>
              <a:lnSpc>
                <a:spcPts val="2674"/>
              </a:lnSpc>
              <a:defRPr sz="2499">
                <a:solidFill>
                  <a:srgbClr val="433833"/>
                </a:solidFill>
                <a:latin typeface="DM Sans"/>
                <a:ea typeface="DM Sans"/>
                <a:cs typeface="DM Sans"/>
              </a:defRPr>
            </a:lvl1pPr>
          </a:lstStyle>
          <a:p>
            <a:r>
              <a:rPr lang="en-SG"/>
              <a:t>Achieve 100% traceability of all spare part inspections by integrating a digital tracking system.</a:t>
            </a:r>
            <a:endParaRPr lang="en-US"/>
          </a:p>
        </p:txBody>
      </p:sp>
      <p:sp>
        <p:nvSpPr>
          <p:cNvPr id="11" name="TextBox 10">
            <a:extLst>
              <a:ext uri="{FF2B5EF4-FFF2-40B4-BE49-F238E27FC236}">
                <a16:creationId xmlns:a16="http://schemas.microsoft.com/office/drawing/2014/main" id="{6A0FE425-CBFF-C173-EBDF-42F6750D46D2}"/>
              </a:ext>
            </a:extLst>
          </p:cNvPr>
          <p:cNvSpPr txBox="1"/>
          <p:nvPr/>
        </p:nvSpPr>
        <p:spPr>
          <a:xfrm>
            <a:off x="11430000" y="5607411"/>
            <a:ext cx="5016936" cy="1734449"/>
          </a:xfrm>
          <a:prstGeom prst="rect">
            <a:avLst/>
          </a:prstGeom>
        </p:spPr>
        <p:txBody>
          <a:bodyPr wrap="square" lIns="0" tIns="0" rIns="0" bIns="0" rtlCol="0" anchor="t">
            <a:spAutoFit/>
          </a:bodyPr>
          <a:lstStyle>
            <a:defPPr>
              <a:defRPr lang="en-US"/>
            </a:defPPr>
            <a:lvl1pPr>
              <a:lnSpc>
                <a:spcPts val="2674"/>
              </a:lnSpc>
              <a:defRPr sz="2499">
                <a:solidFill>
                  <a:srgbClr val="433833"/>
                </a:solidFill>
                <a:latin typeface="DM Sans"/>
                <a:ea typeface="DM Sans"/>
                <a:cs typeface="DM Sans"/>
              </a:defRPr>
            </a:lvl1pPr>
          </a:lstStyle>
          <a:p>
            <a:r>
              <a:rPr lang="en-SG" sz="2450" dirty="0"/>
              <a:t>Improve defect detection accuracy by 90% through the implementation of AI-powered image recognition and augmented reality (AR) assistance.</a:t>
            </a:r>
            <a:endParaRPr lang="en-US" sz="2450" dirty="0"/>
          </a:p>
        </p:txBody>
      </p:sp>
    </p:spTree>
    <p:extLst>
      <p:ext uri="{BB962C8B-B14F-4D97-AF65-F5344CB8AC3E}">
        <p14:creationId xmlns:p14="http://schemas.microsoft.com/office/powerpoint/2010/main" val="408765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6" grpId="0"/>
      <p:bldP spid="17" grpId="0"/>
      <p:bldP spid="23" grpId="0"/>
      <p:bldP spid="4" grpId="0" animBg="1"/>
      <p:bldP spid="18" grpId="0" animBg="1"/>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66800" y="7505700"/>
            <a:ext cx="0" cy="1006565"/>
          </a:xfrm>
          <a:prstGeom prst="line">
            <a:avLst/>
          </a:prstGeom>
          <a:ln w="190500" cap="flat">
            <a:solidFill>
              <a:srgbClr val="3A9869"/>
            </a:solidFill>
            <a:prstDash val="solid"/>
            <a:headEnd type="none" w="sm" len="sm"/>
            <a:tailEnd type="none" w="sm" len="sm"/>
          </a:ln>
        </p:spPr>
        <p:txBody>
          <a:bodyPr/>
          <a:lstStyle/>
          <a:p>
            <a:endParaRPr lang="en-US"/>
          </a:p>
        </p:txBody>
      </p:sp>
      <p:sp>
        <p:nvSpPr>
          <p:cNvPr id="9" name="TextBox 9"/>
          <p:cNvSpPr txBox="1"/>
          <p:nvPr/>
        </p:nvSpPr>
        <p:spPr>
          <a:xfrm>
            <a:off x="800016" y="3947878"/>
            <a:ext cx="6877508" cy="2162643"/>
          </a:xfrm>
          <a:prstGeom prst="rect">
            <a:avLst/>
          </a:prstGeom>
        </p:spPr>
        <p:txBody>
          <a:bodyPr wrap="square" lIns="0" tIns="0" rIns="0" bIns="0" rtlCol="0" anchor="t">
            <a:spAutoFit/>
          </a:bodyPr>
          <a:lstStyle/>
          <a:p>
            <a:pPr algn="l">
              <a:lnSpc>
                <a:spcPts val="8183"/>
              </a:lnSpc>
            </a:pPr>
            <a:r>
              <a:rPr lang="en-US" sz="8799" b="1">
                <a:solidFill>
                  <a:srgbClr val="000000"/>
                </a:solidFill>
                <a:latin typeface="DM Sans Bold"/>
                <a:ea typeface="DM Sans Bold"/>
                <a:cs typeface="DM Sans Bold"/>
                <a:sym typeface="DM Sans Bold"/>
              </a:rPr>
              <a:t>Competitive </a:t>
            </a:r>
          </a:p>
          <a:p>
            <a:pPr algn="l">
              <a:lnSpc>
                <a:spcPts val="8183"/>
              </a:lnSpc>
            </a:pPr>
            <a:r>
              <a:rPr lang="en-US" sz="8799" b="1">
                <a:solidFill>
                  <a:srgbClr val="000000"/>
                </a:solidFill>
                <a:latin typeface="DM Sans Bold"/>
                <a:ea typeface="DM Sans Bold"/>
                <a:cs typeface="DM Sans Bold"/>
                <a:sym typeface="DM Sans Bold"/>
              </a:rPr>
              <a:t>Positioning</a:t>
            </a:r>
          </a:p>
        </p:txBody>
      </p:sp>
      <p:sp>
        <p:nvSpPr>
          <p:cNvPr id="12" name="TextBox 12"/>
          <p:cNvSpPr txBox="1"/>
          <p:nvPr/>
        </p:nvSpPr>
        <p:spPr>
          <a:xfrm>
            <a:off x="9640524" y="1635952"/>
            <a:ext cx="4873492" cy="351250"/>
          </a:xfrm>
          <a:prstGeom prst="rect">
            <a:avLst/>
          </a:prstGeom>
        </p:spPr>
        <p:txBody>
          <a:bodyPr lIns="0" tIns="0" rIns="0" bIns="0" rtlCol="0" anchor="t">
            <a:spAutoFit/>
          </a:bodyPr>
          <a:lstStyle/>
          <a:p>
            <a:pPr algn="l">
              <a:lnSpc>
                <a:spcPts val="2674"/>
              </a:lnSpc>
            </a:pPr>
            <a:r>
              <a:rPr lang="en-US" sz="2499" b="1">
                <a:solidFill>
                  <a:srgbClr val="433833"/>
                </a:solidFill>
                <a:latin typeface="DM Sans Bold"/>
                <a:ea typeface="DM Sans Bold"/>
                <a:cs typeface="DM Sans Bold"/>
                <a:sym typeface="DM Sans Bold"/>
              </a:rPr>
              <a:t>Unique Value Proposition (UVP)</a:t>
            </a:r>
          </a:p>
        </p:txBody>
      </p:sp>
      <p:pic>
        <p:nvPicPr>
          <p:cNvPr id="7170" name="Picture 2" descr="Premium Vector | Vector Design UVP Icon Style">
            <a:extLst>
              <a:ext uri="{FF2B5EF4-FFF2-40B4-BE49-F238E27FC236}">
                <a16:creationId xmlns:a16="http://schemas.microsoft.com/office/drawing/2014/main" id="{0350FB46-E5B0-7F78-9BB2-B3D7FF6F5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524" y="1631719"/>
            <a:ext cx="1371601" cy="1371601"/>
          </a:xfrm>
          <a:prstGeom prst="rect">
            <a:avLst/>
          </a:prstGeom>
          <a:noFill/>
          <a:extLst>
            <a:ext uri="{909E8E84-426E-40DD-AFC4-6F175D3DCCD1}">
              <a14:hiddenFill xmlns:a14="http://schemas.microsoft.com/office/drawing/2010/main">
                <a:solidFill>
                  <a:srgbClr val="FFFFFF"/>
                </a:solidFill>
              </a14:hiddenFill>
            </a:ext>
          </a:extLst>
        </p:spPr>
      </p:pic>
      <p:sp>
        <p:nvSpPr>
          <p:cNvPr id="16" name="Agenda">
            <a:extLst>
              <a:ext uri="{FF2B5EF4-FFF2-40B4-BE49-F238E27FC236}">
                <a16:creationId xmlns:a16="http://schemas.microsoft.com/office/drawing/2014/main" id="{7F24DFA3-01F1-08BD-D69A-B15F3FD1551E}"/>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Competitive Positioning</a:t>
            </a:r>
            <a:endParaRPr lang="en-US" sz="1200"/>
          </a:p>
        </p:txBody>
      </p:sp>
      <p:sp>
        <p:nvSpPr>
          <p:cNvPr id="17" name="Reviews  Mobile Strategy">
            <a:extLst>
              <a:ext uri="{FF2B5EF4-FFF2-40B4-BE49-F238E27FC236}">
                <a16:creationId xmlns:a16="http://schemas.microsoft.com/office/drawing/2014/main" id="{89562BCD-8971-510B-D483-9FBE0C45EAC3}"/>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18" name="Product review Month XX">
            <a:extLst>
              <a:ext uri="{FF2B5EF4-FFF2-40B4-BE49-F238E27FC236}">
                <a16:creationId xmlns:a16="http://schemas.microsoft.com/office/drawing/2014/main" id="{1BB5420B-2929-8AE5-9668-A15D125AA187}"/>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20" name="TextBox 9">
            <a:extLst>
              <a:ext uri="{FF2B5EF4-FFF2-40B4-BE49-F238E27FC236}">
                <a16:creationId xmlns:a16="http://schemas.microsoft.com/office/drawing/2014/main" id="{9F3D83EF-A135-7F61-6D99-850680B05601}"/>
              </a:ext>
            </a:extLst>
          </p:cNvPr>
          <p:cNvSpPr txBox="1"/>
          <p:nvPr/>
        </p:nvSpPr>
        <p:spPr>
          <a:xfrm>
            <a:off x="9640524" y="2207605"/>
            <a:ext cx="7696200" cy="2082493"/>
          </a:xfrm>
          <a:prstGeom prst="rect">
            <a:avLst/>
          </a:prstGeom>
        </p:spPr>
        <p:txBody>
          <a:bodyPr wrap="square" lIns="0" tIns="0" rIns="0" bIns="0" rtlCol="0" anchor="t">
            <a:spAutoFit/>
          </a:bodyPr>
          <a:lstStyle/>
          <a:p>
            <a:pPr algn="just">
              <a:lnSpc>
                <a:spcPts val="2674"/>
              </a:lnSpc>
            </a:pPr>
            <a:r>
              <a:rPr lang="en-US" sz="2499">
                <a:solidFill>
                  <a:srgbClr val="433833"/>
                </a:solidFill>
                <a:latin typeface="DM Sans"/>
                <a:ea typeface="DM Sans"/>
                <a:cs typeface="DM Sans"/>
                <a:sym typeface="DM Sans"/>
              </a:rPr>
              <a:t>Our auto spares QA solution uniquely streamlines the quality assurance process by combining industry-specific knowledge about the auto-spare parts with an intuitive, integrated interface that eliminates manual visual errors and accelerates inspections.</a:t>
            </a:r>
          </a:p>
        </p:txBody>
      </p:sp>
      <p:pic>
        <p:nvPicPr>
          <p:cNvPr id="7172" name="Picture 4" descr="Competitor - Free seo and web icons">
            <a:extLst>
              <a:ext uri="{FF2B5EF4-FFF2-40B4-BE49-F238E27FC236}">
                <a16:creationId xmlns:a16="http://schemas.microsoft.com/office/drawing/2014/main" id="{4E3948EC-499C-D45F-F1A6-10135C9E6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7569" y="4860124"/>
            <a:ext cx="990600" cy="10033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Download Keyence Logo in SVG Vector or ...">
            <a:extLst>
              <a:ext uri="{FF2B5EF4-FFF2-40B4-BE49-F238E27FC236}">
                <a16:creationId xmlns:a16="http://schemas.microsoft.com/office/drawing/2014/main" id="{3EA09DF2-B99E-D018-1E93-3D35D4F3A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8879" y="4539399"/>
            <a:ext cx="2743198" cy="1915251"/>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Maximo Visual Inspection - Part 1 - MORE">
            <a:extLst>
              <a:ext uri="{FF2B5EF4-FFF2-40B4-BE49-F238E27FC236}">
                <a16:creationId xmlns:a16="http://schemas.microsoft.com/office/drawing/2014/main" id="{19448933-56E5-1C6C-99F7-0189953044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0" y="5037368"/>
            <a:ext cx="1917698" cy="91930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Chemtron Pte Ltd | LinkedIn">
            <a:extLst>
              <a:ext uri="{FF2B5EF4-FFF2-40B4-BE49-F238E27FC236}">
                <a16:creationId xmlns:a16="http://schemas.microsoft.com/office/drawing/2014/main" id="{C44D4555-A0C6-5427-AB66-9FC6CC16D3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400" y="4731719"/>
            <a:ext cx="2530367" cy="1265184"/>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Defensibility Icon Royalty-Free Images, Stock Photos &amp; Pictures |  Shutterstock">
            <a:extLst>
              <a:ext uri="{FF2B5EF4-FFF2-40B4-BE49-F238E27FC236}">
                <a16:creationId xmlns:a16="http://schemas.microsoft.com/office/drawing/2014/main" id="{9C9CB984-AA73-981B-2BFE-0B85E0446A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2980" y="6880751"/>
            <a:ext cx="1543973" cy="235911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9">
            <a:extLst>
              <a:ext uri="{FF2B5EF4-FFF2-40B4-BE49-F238E27FC236}">
                <a16:creationId xmlns:a16="http://schemas.microsoft.com/office/drawing/2014/main" id="{B1EFF297-73EA-2F4F-36A8-3B817E364A5C}"/>
              </a:ext>
            </a:extLst>
          </p:cNvPr>
          <p:cNvSpPr txBox="1"/>
          <p:nvPr/>
        </p:nvSpPr>
        <p:spPr>
          <a:xfrm>
            <a:off x="9448692" y="7551659"/>
            <a:ext cx="7696200" cy="1043747"/>
          </a:xfrm>
          <a:prstGeom prst="rect">
            <a:avLst/>
          </a:prstGeom>
        </p:spPr>
        <p:txBody>
          <a:bodyPr wrap="square" lIns="0" tIns="0" rIns="0" bIns="0" rtlCol="0" anchor="t">
            <a:spAutoFit/>
          </a:bodyPr>
          <a:lstStyle/>
          <a:p>
            <a:pPr marL="342900" indent="-342900" algn="just">
              <a:lnSpc>
                <a:spcPts val="2674"/>
              </a:lnSpc>
              <a:buFont typeface="Wingdings" pitchFamily="2" charset="2"/>
              <a:buChar char="v"/>
            </a:pPr>
            <a:r>
              <a:rPr lang="en-US" sz="2499">
                <a:solidFill>
                  <a:srgbClr val="433833"/>
                </a:solidFill>
                <a:latin typeface="DM Sans"/>
                <a:ea typeface="DM Sans"/>
                <a:cs typeface="DM Sans"/>
                <a:sym typeface="DM Sans"/>
              </a:rPr>
              <a:t>Niche focus and specialization</a:t>
            </a:r>
          </a:p>
          <a:p>
            <a:pPr marL="342900" indent="-342900" algn="just">
              <a:lnSpc>
                <a:spcPts val="2674"/>
              </a:lnSpc>
              <a:buFont typeface="Wingdings" pitchFamily="2" charset="2"/>
              <a:buChar char="v"/>
            </a:pPr>
            <a:r>
              <a:rPr lang="en-US" sz="2499">
                <a:solidFill>
                  <a:srgbClr val="433833"/>
                </a:solidFill>
                <a:latin typeface="DM Sans"/>
                <a:ea typeface="DM Sans"/>
                <a:cs typeface="DM Sans"/>
                <a:sym typeface="DM Sans"/>
              </a:rPr>
              <a:t>Technical moat</a:t>
            </a:r>
          </a:p>
          <a:p>
            <a:pPr marL="342900" indent="-342900" algn="just">
              <a:lnSpc>
                <a:spcPts val="2674"/>
              </a:lnSpc>
              <a:buFont typeface="Wingdings" pitchFamily="2" charset="2"/>
              <a:buChar char="v"/>
            </a:pPr>
            <a:r>
              <a:rPr lang="en-US" sz="2499">
                <a:solidFill>
                  <a:srgbClr val="433833"/>
                </a:solidFill>
                <a:latin typeface="DM Sans"/>
                <a:ea typeface="DM Sans"/>
                <a:cs typeface="DM Sans"/>
                <a:sym typeface="DM Sans"/>
              </a:rPr>
              <a:t>Data moat and proprietary information</a:t>
            </a:r>
          </a:p>
        </p:txBody>
      </p:sp>
      <p:sp>
        <p:nvSpPr>
          <p:cNvPr id="4" name="TextBox 3">
            <a:extLst>
              <a:ext uri="{FF2B5EF4-FFF2-40B4-BE49-F238E27FC236}">
                <a16:creationId xmlns:a16="http://schemas.microsoft.com/office/drawing/2014/main" id="{C52D7243-30AB-FFBB-5243-39FD6DDF4573}"/>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06</a:t>
            </a:r>
            <a:endParaRPr lang="en-GB" sz="2800" b="1">
              <a:solidFill>
                <a:srgbClr val="FFC000"/>
              </a:solidFill>
              <a:latin typeface="Poppins"/>
              <a:cs typeface="Poppins"/>
            </a:endParaRPr>
          </a:p>
        </p:txBody>
      </p:sp>
      <p:sp>
        <p:nvSpPr>
          <p:cNvPr id="3" name="TextBox 12">
            <a:extLst>
              <a:ext uri="{FF2B5EF4-FFF2-40B4-BE49-F238E27FC236}">
                <a16:creationId xmlns:a16="http://schemas.microsoft.com/office/drawing/2014/main" id="{5954D77C-2C43-CD00-9FDA-5505BB3A1F97}"/>
              </a:ext>
            </a:extLst>
          </p:cNvPr>
          <p:cNvSpPr txBox="1"/>
          <p:nvPr/>
        </p:nvSpPr>
        <p:spPr>
          <a:xfrm>
            <a:off x="9545331" y="6880395"/>
            <a:ext cx="4873492" cy="351250"/>
          </a:xfrm>
          <a:prstGeom prst="rect">
            <a:avLst/>
          </a:prstGeom>
        </p:spPr>
        <p:txBody>
          <a:bodyPr lIns="0" tIns="0" rIns="0" bIns="0" rtlCol="0" anchor="t">
            <a:spAutoFit/>
          </a:bodyPr>
          <a:lstStyle/>
          <a:p>
            <a:pPr algn="l">
              <a:lnSpc>
                <a:spcPts val="2674"/>
              </a:lnSpc>
            </a:pPr>
            <a:r>
              <a:rPr lang="en-US" sz="2450" b="1">
                <a:solidFill>
                  <a:srgbClr val="433833"/>
                </a:solidFill>
                <a:latin typeface="DM Sans Bold"/>
                <a:ea typeface="DM Sans Bold"/>
                <a:cs typeface="DM Sans Bold"/>
                <a:sym typeface="DM Sans Bold"/>
              </a:rPr>
              <a:t>Defensibility</a:t>
            </a:r>
            <a:endParaRPr lang="en-US" sz="2499" b="1">
              <a:solidFill>
                <a:srgbClr val="433833"/>
              </a:solidFill>
              <a:latin typeface="DM Sans Bold"/>
              <a:ea typeface="DM Sans Bold"/>
              <a:cs typeface="DM Sans Bold"/>
              <a:sym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A6B7B-EA0D-DE3C-2F06-A0B9121F8ED8}"/>
            </a:ext>
          </a:extLst>
        </p:cNvPr>
        <p:cNvGrpSpPr/>
        <p:nvPr/>
      </p:nvGrpSpPr>
      <p:grpSpPr>
        <a:xfrm>
          <a:off x="0" y="0"/>
          <a:ext cx="0" cy="0"/>
          <a:chOff x="0" y="0"/>
          <a:chExt cx="0" cy="0"/>
        </a:xfrm>
      </p:grpSpPr>
      <p:sp>
        <p:nvSpPr>
          <p:cNvPr id="11" name="TextBox 9">
            <a:extLst>
              <a:ext uri="{FF2B5EF4-FFF2-40B4-BE49-F238E27FC236}">
                <a16:creationId xmlns:a16="http://schemas.microsoft.com/office/drawing/2014/main" id="{68663276-6C42-963E-6ACE-D294E9670E4C}"/>
              </a:ext>
            </a:extLst>
          </p:cNvPr>
          <p:cNvSpPr txBox="1"/>
          <p:nvPr/>
        </p:nvSpPr>
        <p:spPr>
          <a:xfrm>
            <a:off x="621441" y="200768"/>
            <a:ext cx="17131551" cy="1030539"/>
          </a:xfrm>
          <a:prstGeom prst="rect">
            <a:avLst/>
          </a:prstGeom>
        </p:spPr>
        <p:txBody>
          <a:bodyPr wrap="square" lIns="0" tIns="0" rIns="0" bIns="0" rtlCol="0" anchor="t">
            <a:spAutoFit/>
          </a:bodyPr>
          <a:lstStyle/>
          <a:p>
            <a:pPr algn="l">
              <a:lnSpc>
                <a:spcPts val="8183"/>
              </a:lnSpc>
            </a:pPr>
            <a:r>
              <a:rPr lang="en-US" sz="6600" b="1">
                <a:solidFill>
                  <a:srgbClr val="000000"/>
                </a:solidFill>
                <a:latin typeface="DM Sans Bold"/>
                <a:ea typeface="DM Sans Bold"/>
                <a:cs typeface="DM Sans Bold"/>
                <a:sym typeface="DM Sans Bold"/>
              </a:rPr>
              <a:t>Product Roadmap</a:t>
            </a:r>
          </a:p>
        </p:txBody>
      </p:sp>
      <p:sp>
        <p:nvSpPr>
          <p:cNvPr id="27" name="Agenda">
            <a:extLst>
              <a:ext uri="{FF2B5EF4-FFF2-40B4-BE49-F238E27FC236}">
                <a16:creationId xmlns:a16="http://schemas.microsoft.com/office/drawing/2014/main" id="{94065710-326C-5211-259B-12347D100265}"/>
              </a:ext>
            </a:extLst>
          </p:cNvPr>
          <p:cNvSpPr/>
          <p:nvPr/>
        </p:nvSpPr>
        <p:spPr>
          <a:xfrm>
            <a:off x="9144000" y="9771970"/>
            <a:ext cx="1371600" cy="419100"/>
          </a:xfrm>
          <a:prstGeom prst="rect">
            <a:avLst/>
          </a:prstGeom>
          <a:noFill/>
          <a:ln/>
        </p:spPr>
        <p:txBody>
          <a:bodyPr wrap="square" lIns="0" tIns="0" rIns="0" bIns="0" rtlCol="0" anchor="ctr"/>
          <a:lstStyle/>
          <a:p>
            <a:pPr marL="0" indent="0" algn="l">
              <a:lnSpc>
                <a:spcPts val="1350"/>
              </a:lnSpc>
              <a:buNone/>
            </a:pPr>
            <a:r>
              <a:rPr lang="en-US" sz="1200" kern="0" spc="-75">
                <a:latin typeface="Inter Regular" pitchFamily="34" charset="0"/>
                <a:ea typeface="Inter Regular" pitchFamily="34" charset="-122"/>
              </a:rPr>
              <a:t>Product Roadmap</a:t>
            </a:r>
            <a:endParaRPr lang="en-US" sz="1200"/>
          </a:p>
        </p:txBody>
      </p:sp>
      <p:sp>
        <p:nvSpPr>
          <p:cNvPr id="56" name="Reviews  Mobile Strategy">
            <a:extLst>
              <a:ext uri="{FF2B5EF4-FFF2-40B4-BE49-F238E27FC236}">
                <a16:creationId xmlns:a16="http://schemas.microsoft.com/office/drawing/2014/main" id="{316929DE-64E6-B912-4023-046857348E64}"/>
              </a:ext>
            </a:extLst>
          </p:cNvPr>
          <p:cNvSpPr/>
          <p:nvPr/>
        </p:nvSpPr>
        <p:spPr>
          <a:xfrm>
            <a:off x="1434289" y="9895795"/>
            <a:ext cx="1371600" cy="171450"/>
          </a:xfrm>
          <a:prstGeom prst="rect">
            <a:avLst/>
          </a:prstGeom>
          <a:noFill/>
          <a:ln/>
        </p:spPr>
        <p:txBody>
          <a:bodyPr wrap="square" lIns="0" tIns="0" rIns="0" bIns="0" rtlCol="0" anchor="ctr"/>
          <a:lstStyle/>
          <a:p>
            <a:pPr marL="0" indent="0" algn="l">
              <a:lnSpc>
                <a:spcPts val="1350"/>
              </a:lnSpc>
              <a:buNone/>
            </a:pPr>
            <a:r>
              <a:rPr lang="en-US" sz="1050" kern="0" spc="-75">
                <a:latin typeface="Inter Regular" pitchFamily="34" charset="0"/>
                <a:ea typeface="Inter Regular" pitchFamily="34" charset="-122"/>
              </a:rPr>
              <a:t>(digital) Product Management</a:t>
            </a:r>
            <a:endParaRPr lang="en-US" sz="1050"/>
          </a:p>
        </p:txBody>
      </p:sp>
      <p:sp>
        <p:nvSpPr>
          <p:cNvPr id="9220" name="Product review Month XX">
            <a:extLst>
              <a:ext uri="{FF2B5EF4-FFF2-40B4-BE49-F238E27FC236}">
                <a16:creationId xmlns:a16="http://schemas.microsoft.com/office/drawing/2014/main" id="{77BC6530-30D7-0178-544D-7BFB4119B974}"/>
              </a:ext>
            </a:extLst>
          </p:cNvPr>
          <p:cNvSpPr/>
          <p:nvPr/>
        </p:nvSpPr>
        <p:spPr>
          <a:xfrm>
            <a:off x="4829533" y="9895795"/>
            <a:ext cx="4810991" cy="171450"/>
          </a:xfrm>
          <a:prstGeom prst="rect">
            <a:avLst/>
          </a:prstGeom>
          <a:noFill/>
          <a:ln/>
        </p:spPr>
        <p:txBody>
          <a:bodyPr wrap="square" lIns="0" tIns="0" rIns="0" bIns="0" rtlCol="0" anchor="ctr"/>
          <a:lstStyle/>
          <a:p>
            <a:pPr marL="0" indent="0" algn="l">
              <a:lnSpc>
                <a:spcPts val="1350"/>
              </a:lnSpc>
              <a:buNone/>
            </a:pPr>
            <a:r>
              <a:rPr lang="en-US" sz="1100" kern="0" spc="-75">
                <a:latin typeface="Inter Regular" pitchFamily="34" charset="0"/>
                <a:ea typeface="Inter Regular" pitchFamily="34" charset="-122"/>
                <a:cs typeface="Inter Regular" pitchFamily="34" charset="-120"/>
              </a:rPr>
              <a:t>ATLAS – Advanced Technology Library for Auto Spares</a:t>
            </a:r>
            <a:endParaRPr lang="en-US" sz="1100"/>
          </a:p>
        </p:txBody>
      </p:sp>
      <p:sp>
        <p:nvSpPr>
          <p:cNvPr id="9238" name="Right Arrow 9237">
            <a:extLst>
              <a:ext uri="{FF2B5EF4-FFF2-40B4-BE49-F238E27FC236}">
                <a16:creationId xmlns:a16="http://schemas.microsoft.com/office/drawing/2014/main" id="{0C0A7759-E441-645F-FABA-1DF112B777E0}"/>
              </a:ext>
            </a:extLst>
          </p:cNvPr>
          <p:cNvSpPr/>
          <p:nvPr/>
        </p:nvSpPr>
        <p:spPr>
          <a:xfrm>
            <a:off x="13639800" y="1431889"/>
            <a:ext cx="4241959" cy="745593"/>
          </a:xfrm>
          <a:prstGeom prst="rightArrow">
            <a:avLst/>
          </a:prstGeom>
          <a:solidFill>
            <a:srgbClr val="4CCA8C"/>
          </a:solidFill>
          <a:ln w="3175">
            <a:solidFill>
              <a:srgbClr val="4CCA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800">
                <a:solidFill>
                  <a:schemeClr val="bg1"/>
                </a:solidFill>
                <a:latin typeface="Arial" panose="020B0604020202020204" pitchFamily="34" charset="0"/>
                <a:cs typeface="Arial" panose="020B0604020202020204" pitchFamily="34" charset="0"/>
              </a:rPr>
              <a:t>Phase IV: Full Deployment &amp; Scaling</a:t>
            </a:r>
          </a:p>
        </p:txBody>
      </p:sp>
      <p:sp>
        <p:nvSpPr>
          <p:cNvPr id="9242" name="Right Arrow 9241">
            <a:extLst>
              <a:ext uri="{FF2B5EF4-FFF2-40B4-BE49-F238E27FC236}">
                <a16:creationId xmlns:a16="http://schemas.microsoft.com/office/drawing/2014/main" id="{61E2D26A-5647-92D6-A696-59B6BEBA04DA}"/>
              </a:ext>
            </a:extLst>
          </p:cNvPr>
          <p:cNvSpPr/>
          <p:nvPr/>
        </p:nvSpPr>
        <p:spPr>
          <a:xfrm>
            <a:off x="9259103" y="1431889"/>
            <a:ext cx="4241959" cy="745593"/>
          </a:xfrm>
          <a:prstGeom prst="rightArrow">
            <a:avLst/>
          </a:prstGeom>
          <a:solidFill>
            <a:srgbClr val="3A9869"/>
          </a:solidFill>
          <a:ln w="3175">
            <a:solidFill>
              <a:srgbClr val="3A9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800" dirty="0">
                <a:solidFill>
                  <a:schemeClr val="bg1"/>
                </a:solidFill>
                <a:latin typeface="Arial" panose="020B0604020202020204" pitchFamily="34" charset="0"/>
                <a:cs typeface="Arial" panose="020B0604020202020204" pitchFamily="34" charset="0"/>
              </a:rPr>
              <a:t>Phase III: Pre-Market Pilot</a:t>
            </a:r>
          </a:p>
        </p:txBody>
      </p:sp>
      <p:sp>
        <p:nvSpPr>
          <p:cNvPr id="9246" name="Right Arrow 9245">
            <a:extLst>
              <a:ext uri="{FF2B5EF4-FFF2-40B4-BE49-F238E27FC236}">
                <a16:creationId xmlns:a16="http://schemas.microsoft.com/office/drawing/2014/main" id="{6E40F327-4124-522A-80C9-40720C90916D}"/>
              </a:ext>
            </a:extLst>
          </p:cNvPr>
          <p:cNvSpPr/>
          <p:nvPr/>
        </p:nvSpPr>
        <p:spPr>
          <a:xfrm>
            <a:off x="4947775" y="1431888"/>
            <a:ext cx="4241959" cy="745593"/>
          </a:xfrm>
          <a:prstGeom prst="rightArrow">
            <a:avLst/>
          </a:prstGeom>
          <a:solidFill>
            <a:srgbClr val="4CCA8C"/>
          </a:solidFill>
          <a:ln w="3175">
            <a:solidFill>
              <a:srgbClr val="4CCA8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800">
                <a:solidFill>
                  <a:schemeClr val="bg1"/>
                </a:solidFill>
                <a:latin typeface="Arial" panose="020B0604020202020204" pitchFamily="34" charset="0"/>
                <a:cs typeface="Arial" panose="020B0604020202020204" pitchFamily="34" charset="0"/>
              </a:rPr>
              <a:t>Phase II: Prototype Development</a:t>
            </a:r>
          </a:p>
        </p:txBody>
      </p:sp>
      <p:sp>
        <p:nvSpPr>
          <p:cNvPr id="9250" name="Right Arrow 9249">
            <a:extLst>
              <a:ext uri="{FF2B5EF4-FFF2-40B4-BE49-F238E27FC236}">
                <a16:creationId xmlns:a16="http://schemas.microsoft.com/office/drawing/2014/main" id="{AA063D22-BA45-A513-58EE-884C8ACB4CB1}"/>
              </a:ext>
            </a:extLst>
          </p:cNvPr>
          <p:cNvSpPr/>
          <p:nvPr/>
        </p:nvSpPr>
        <p:spPr>
          <a:xfrm>
            <a:off x="587574" y="1431889"/>
            <a:ext cx="4241959" cy="745593"/>
          </a:xfrm>
          <a:prstGeom prst="rightArrow">
            <a:avLst/>
          </a:prstGeom>
          <a:solidFill>
            <a:srgbClr val="3A9869"/>
          </a:solidFill>
          <a:ln w="3175">
            <a:solidFill>
              <a:srgbClr val="3A98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800">
                <a:solidFill>
                  <a:schemeClr val="bg1"/>
                </a:solidFill>
                <a:latin typeface="Arial" panose="020B0604020202020204" pitchFamily="34" charset="0"/>
                <a:cs typeface="Arial" panose="020B0604020202020204" pitchFamily="34" charset="0"/>
              </a:rPr>
              <a:t>Phase I: Research &amp; Validation</a:t>
            </a:r>
          </a:p>
        </p:txBody>
      </p:sp>
      <p:sp>
        <p:nvSpPr>
          <p:cNvPr id="9254" name="TextBox 6">
            <a:extLst>
              <a:ext uri="{FF2B5EF4-FFF2-40B4-BE49-F238E27FC236}">
                <a16:creationId xmlns:a16="http://schemas.microsoft.com/office/drawing/2014/main" id="{3F9912FC-21BC-57FD-CEBA-F7D60C237767}"/>
              </a:ext>
            </a:extLst>
          </p:cNvPr>
          <p:cNvSpPr txBox="1"/>
          <p:nvPr/>
        </p:nvSpPr>
        <p:spPr>
          <a:xfrm>
            <a:off x="716340" y="2292842"/>
            <a:ext cx="3984426" cy="3693319"/>
          </a:xfrm>
          <a:prstGeom prst="rect">
            <a:avLst/>
          </a:prstGeom>
        </p:spPr>
        <p:txBody>
          <a:bodyPr wrap="square" lIns="0" tIns="0" rIns="0" bIns="0" rtlCol="0" anchor="t">
            <a:spAutoFit/>
          </a:bodyPr>
          <a:lstStyle/>
          <a:p>
            <a:pPr marL="342900" indent="-342900" rtl="0" fontAlgn="base">
              <a:buFont typeface="Wingdings" pitchFamily="2" charset="2"/>
              <a:buChar char="v"/>
            </a:pPr>
            <a:r>
              <a:rPr lang="en-US" sz="2400" b="1" i="0" u="none" strike="noStrike">
                <a:solidFill>
                  <a:srgbClr val="000000"/>
                </a:solidFill>
                <a:effectLst/>
                <a:latin typeface="DM Sans" pitchFamily="2" charset="77"/>
              </a:rPr>
              <a:t>User Research</a:t>
            </a:r>
          </a:p>
          <a:p>
            <a:pPr rtl="0" fontAlgn="base"/>
            <a:r>
              <a:rPr lang="en-US" sz="2400" i="0">
                <a:solidFill>
                  <a:srgbClr val="000000"/>
                </a:solidFill>
                <a:effectLst/>
                <a:latin typeface="DM Sans" pitchFamily="2" charset="77"/>
              </a:rPr>
              <a:t>More than 70% of Q</a:t>
            </a:r>
            <a:r>
              <a:rPr lang="en-US" sz="2400">
                <a:solidFill>
                  <a:srgbClr val="000000"/>
                </a:solidFill>
                <a:latin typeface="DM Sans" pitchFamily="2" charset="77"/>
              </a:rPr>
              <a:t>A teams feedback difficulty in quality check processes.</a:t>
            </a:r>
          </a:p>
          <a:p>
            <a:pPr rtl="0" fontAlgn="base"/>
            <a:endParaRPr lang="en-US" sz="2400" i="0">
              <a:solidFill>
                <a:srgbClr val="000000"/>
              </a:solidFill>
              <a:effectLst/>
              <a:latin typeface="DM Sans" pitchFamily="2" charset="77"/>
            </a:endParaRPr>
          </a:p>
          <a:p>
            <a:pPr marL="342900" indent="-342900" rtl="0" fontAlgn="base">
              <a:buFont typeface="Wingdings" pitchFamily="2" charset="2"/>
              <a:buChar char="v"/>
            </a:pPr>
            <a:r>
              <a:rPr lang="en-US" sz="2400" b="1">
                <a:solidFill>
                  <a:srgbClr val="000000"/>
                </a:solidFill>
                <a:latin typeface="DM Sans" pitchFamily="2" charset="77"/>
              </a:rPr>
              <a:t>Competitive Gap</a:t>
            </a:r>
          </a:p>
          <a:p>
            <a:pPr rtl="0" fontAlgn="base"/>
            <a:r>
              <a:rPr lang="en-US" sz="2400" i="0">
                <a:solidFill>
                  <a:srgbClr val="000000"/>
                </a:solidFill>
                <a:effectLst/>
                <a:latin typeface="DM Sans" pitchFamily="2" charset="77"/>
              </a:rPr>
              <a:t>Existing barcode systems lack real-time error detection</a:t>
            </a:r>
          </a:p>
          <a:p>
            <a:pPr rtl="0" fontAlgn="base"/>
            <a:endParaRPr lang="en-US" sz="2400">
              <a:solidFill>
                <a:srgbClr val="000000"/>
              </a:solidFill>
              <a:latin typeface="DM Sans" pitchFamily="2" charset="77"/>
            </a:endParaRPr>
          </a:p>
        </p:txBody>
      </p:sp>
      <p:sp>
        <p:nvSpPr>
          <p:cNvPr id="9258" name="TextBox 6">
            <a:extLst>
              <a:ext uri="{FF2B5EF4-FFF2-40B4-BE49-F238E27FC236}">
                <a16:creationId xmlns:a16="http://schemas.microsoft.com/office/drawing/2014/main" id="{F4621CA6-B68D-A38B-AB75-881F116F2FCC}"/>
              </a:ext>
            </a:extLst>
          </p:cNvPr>
          <p:cNvSpPr txBox="1"/>
          <p:nvPr/>
        </p:nvSpPr>
        <p:spPr>
          <a:xfrm>
            <a:off x="4947775" y="2314155"/>
            <a:ext cx="3984426" cy="3323987"/>
          </a:xfrm>
          <a:prstGeom prst="rect">
            <a:avLst/>
          </a:prstGeom>
        </p:spPr>
        <p:txBody>
          <a:bodyPr wrap="square" lIns="0" tIns="0" rIns="0" bIns="0" rtlCol="0" anchor="t">
            <a:spAutoFit/>
          </a:bodyPr>
          <a:lstStyle/>
          <a:p>
            <a:pPr marL="342900" indent="-342900" rtl="0" fontAlgn="base">
              <a:buFont typeface="Wingdings" pitchFamily="2" charset="2"/>
              <a:buChar char="v"/>
            </a:pPr>
            <a:r>
              <a:rPr lang="en-US" sz="2400" b="1" i="0" u="none" strike="noStrike" dirty="0">
                <a:solidFill>
                  <a:srgbClr val="000000"/>
                </a:solidFill>
                <a:effectLst/>
                <a:latin typeface="DM Sans"/>
              </a:rPr>
              <a:t>AI Model</a:t>
            </a:r>
          </a:p>
          <a:p>
            <a:pPr rtl="0" fontAlgn="base"/>
            <a:r>
              <a:rPr lang="en-US" sz="2400" i="0" dirty="0">
                <a:solidFill>
                  <a:srgbClr val="000000"/>
                </a:solidFill>
                <a:effectLst/>
                <a:latin typeface="DM Sans"/>
              </a:rPr>
              <a:t>Initial training on 1000 spare part images for error detection</a:t>
            </a:r>
            <a:endParaRPr lang="en-US" sz="2400" dirty="0">
              <a:solidFill>
                <a:srgbClr val="000000"/>
              </a:solidFill>
              <a:latin typeface="DM Sans"/>
            </a:endParaRPr>
          </a:p>
          <a:p>
            <a:pPr rtl="0" fontAlgn="base"/>
            <a:endParaRPr lang="en-US" sz="2400" i="0" dirty="0">
              <a:solidFill>
                <a:srgbClr val="000000"/>
              </a:solidFill>
              <a:effectLst/>
              <a:latin typeface="DM Sans" pitchFamily="2" charset="77"/>
            </a:endParaRPr>
          </a:p>
          <a:p>
            <a:pPr marL="342900" indent="-342900" rtl="0" fontAlgn="base">
              <a:buFont typeface="Wingdings" pitchFamily="2" charset="2"/>
              <a:buChar char="v"/>
            </a:pPr>
            <a:r>
              <a:rPr lang="en-US" sz="2400" b="1" dirty="0">
                <a:solidFill>
                  <a:srgbClr val="000000"/>
                </a:solidFill>
                <a:latin typeface="DM Sans"/>
              </a:rPr>
              <a:t>Prototype UI</a:t>
            </a:r>
          </a:p>
          <a:p>
            <a:pPr rtl="0" fontAlgn="base"/>
            <a:r>
              <a:rPr lang="en-US" sz="2400" dirty="0">
                <a:solidFill>
                  <a:srgbClr val="000000"/>
                </a:solidFill>
                <a:latin typeface="DM Sans"/>
              </a:rPr>
              <a:t>Workflow</a:t>
            </a:r>
            <a:r>
              <a:rPr lang="en-US" sz="2400" i="0" dirty="0">
                <a:solidFill>
                  <a:srgbClr val="000000"/>
                </a:solidFill>
                <a:effectLst/>
                <a:latin typeface="DM Sans"/>
              </a:rPr>
              <a:t>, real-time-alerts, and inventory integration</a:t>
            </a:r>
          </a:p>
          <a:p>
            <a:pPr rtl="0" fontAlgn="base"/>
            <a:endParaRPr lang="en-US" sz="2400" dirty="0">
              <a:solidFill>
                <a:srgbClr val="000000"/>
              </a:solidFill>
              <a:latin typeface="DM Sans" pitchFamily="2" charset="77"/>
            </a:endParaRPr>
          </a:p>
        </p:txBody>
      </p:sp>
      <p:sp>
        <p:nvSpPr>
          <p:cNvPr id="9259" name="TextBox 6">
            <a:extLst>
              <a:ext uri="{FF2B5EF4-FFF2-40B4-BE49-F238E27FC236}">
                <a16:creationId xmlns:a16="http://schemas.microsoft.com/office/drawing/2014/main" id="{68F7D6B0-8445-0BAE-E118-FB2C53D33365}"/>
              </a:ext>
            </a:extLst>
          </p:cNvPr>
          <p:cNvSpPr txBox="1"/>
          <p:nvPr/>
        </p:nvSpPr>
        <p:spPr>
          <a:xfrm>
            <a:off x="1600200" y="1271927"/>
            <a:ext cx="1715766" cy="369332"/>
          </a:xfrm>
          <a:prstGeom prst="rect">
            <a:avLst/>
          </a:prstGeom>
        </p:spPr>
        <p:txBody>
          <a:bodyPr wrap="square" lIns="0" tIns="0" rIns="0" bIns="0" rtlCol="0" anchor="t">
            <a:spAutoFit/>
          </a:bodyPr>
          <a:lstStyle/>
          <a:p>
            <a:pPr rtl="0" fontAlgn="base"/>
            <a:r>
              <a:rPr lang="en-US" sz="2400" b="1">
                <a:solidFill>
                  <a:schemeClr val="tx2">
                    <a:lumMod val="75000"/>
                  </a:schemeClr>
                </a:solidFill>
                <a:latin typeface="DM Sans" pitchFamily="2" charset="77"/>
              </a:rPr>
              <a:t>Weeks 1 - 5</a:t>
            </a:r>
            <a:endParaRPr lang="en-SG" sz="2400" i="0">
              <a:solidFill>
                <a:schemeClr val="tx2">
                  <a:lumMod val="75000"/>
                </a:schemeClr>
              </a:solidFill>
              <a:effectLst/>
              <a:latin typeface="DM Sans" pitchFamily="2" charset="77"/>
            </a:endParaRPr>
          </a:p>
        </p:txBody>
      </p:sp>
      <p:sp>
        <p:nvSpPr>
          <p:cNvPr id="9260" name="TextBox 6">
            <a:extLst>
              <a:ext uri="{FF2B5EF4-FFF2-40B4-BE49-F238E27FC236}">
                <a16:creationId xmlns:a16="http://schemas.microsoft.com/office/drawing/2014/main" id="{A4645185-74CB-FC7E-7600-0F0FB82418C6}"/>
              </a:ext>
            </a:extLst>
          </p:cNvPr>
          <p:cNvSpPr txBox="1"/>
          <p:nvPr/>
        </p:nvSpPr>
        <p:spPr>
          <a:xfrm>
            <a:off x="6104959" y="1271927"/>
            <a:ext cx="1878718" cy="369332"/>
          </a:xfrm>
          <a:prstGeom prst="rect">
            <a:avLst/>
          </a:prstGeom>
        </p:spPr>
        <p:txBody>
          <a:bodyPr wrap="square" lIns="0" tIns="0" rIns="0" bIns="0" rtlCol="0" anchor="t">
            <a:spAutoFit/>
          </a:bodyPr>
          <a:lstStyle/>
          <a:p>
            <a:pPr rtl="0" fontAlgn="base"/>
            <a:r>
              <a:rPr lang="en-US" sz="2400" b="1" dirty="0">
                <a:solidFill>
                  <a:srgbClr val="002060"/>
                </a:solidFill>
                <a:latin typeface="DM Sans" pitchFamily="2" charset="77"/>
              </a:rPr>
              <a:t>Weeks 6 - 12</a:t>
            </a:r>
            <a:endParaRPr lang="en-SG" sz="2400" i="0" dirty="0">
              <a:solidFill>
                <a:srgbClr val="002060"/>
              </a:solidFill>
              <a:effectLst/>
              <a:latin typeface="DM Sans" pitchFamily="2" charset="77"/>
            </a:endParaRPr>
          </a:p>
        </p:txBody>
      </p:sp>
      <p:sp>
        <p:nvSpPr>
          <p:cNvPr id="9261" name="TextBox 6">
            <a:extLst>
              <a:ext uri="{FF2B5EF4-FFF2-40B4-BE49-F238E27FC236}">
                <a16:creationId xmlns:a16="http://schemas.microsoft.com/office/drawing/2014/main" id="{0827FF29-E4CC-2476-595F-E62FF7249E7A}"/>
              </a:ext>
            </a:extLst>
          </p:cNvPr>
          <p:cNvSpPr txBox="1"/>
          <p:nvPr/>
        </p:nvSpPr>
        <p:spPr>
          <a:xfrm>
            <a:off x="10248765" y="1247222"/>
            <a:ext cx="2259718" cy="369332"/>
          </a:xfrm>
          <a:prstGeom prst="rect">
            <a:avLst/>
          </a:prstGeom>
        </p:spPr>
        <p:txBody>
          <a:bodyPr wrap="square" lIns="0" tIns="0" rIns="0" bIns="0" rtlCol="0" anchor="t">
            <a:spAutoFit/>
          </a:bodyPr>
          <a:lstStyle/>
          <a:p>
            <a:pPr rtl="0" fontAlgn="base"/>
            <a:r>
              <a:rPr lang="en-US" sz="2400" b="1" dirty="0">
                <a:solidFill>
                  <a:srgbClr val="002060"/>
                </a:solidFill>
                <a:latin typeface="DM Sans" pitchFamily="2" charset="77"/>
              </a:rPr>
              <a:t>Weeks 13 - 20</a:t>
            </a:r>
            <a:endParaRPr lang="en-SG" sz="2400" i="0" dirty="0">
              <a:solidFill>
                <a:srgbClr val="002060"/>
              </a:solidFill>
              <a:effectLst/>
              <a:latin typeface="DM Sans" pitchFamily="2" charset="77"/>
            </a:endParaRPr>
          </a:p>
        </p:txBody>
      </p:sp>
      <p:sp>
        <p:nvSpPr>
          <p:cNvPr id="9262" name="TextBox 6">
            <a:extLst>
              <a:ext uri="{FF2B5EF4-FFF2-40B4-BE49-F238E27FC236}">
                <a16:creationId xmlns:a16="http://schemas.microsoft.com/office/drawing/2014/main" id="{A115CB4C-A9B8-DC34-AF0F-5EFF8C65835E}"/>
              </a:ext>
            </a:extLst>
          </p:cNvPr>
          <p:cNvSpPr txBox="1"/>
          <p:nvPr/>
        </p:nvSpPr>
        <p:spPr>
          <a:xfrm>
            <a:off x="14773571" y="1247222"/>
            <a:ext cx="2259718" cy="369332"/>
          </a:xfrm>
          <a:prstGeom prst="rect">
            <a:avLst/>
          </a:prstGeom>
        </p:spPr>
        <p:txBody>
          <a:bodyPr wrap="square" lIns="0" tIns="0" rIns="0" bIns="0" rtlCol="0" anchor="t">
            <a:spAutoFit/>
          </a:bodyPr>
          <a:lstStyle/>
          <a:p>
            <a:pPr rtl="0" fontAlgn="base"/>
            <a:r>
              <a:rPr lang="en-US" sz="2400" b="1">
                <a:solidFill>
                  <a:srgbClr val="002060"/>
                </a:solidFill>
                <a:latin typeface="DM Sans" pitchFamily="2" charset="77"/>
              </a:rPr>
              <a:t>Weeks 21 - 32</a:t>
            </a:r>
            <a:endParaRPr lang="en-SG" sz="2400" i="0">
              <a:solidFill>
                <a:srgbClr val="002060"/>
              </a:solidFill>
              <a:effectLst/>
              <a:latin typeface="DM Sans" pitchFamily="2" charset="77"/>
            </a:endParaRPr>
          </a:p>
        </p:txBody>
      </p:sp>
      <p:sp>
        <p:nvSpPr>
          <p:cNvPr id="9263" name="TextBox 6">
            <a:extLst>
              <a:ext uri="{FF2B5EF4-FFF2-40B4-BE49-F238E27FC236}">
                <a16:creationId xmlns:a16="http://schemas.microsoft.com/office/drawing/2014/main" id="{A4EC4331-76ED-3B01-7EE6-F489FAD75825}"/>
              </a:ext>
            </a:extLst>
          </p:cNvPr>
          <p:cNvSpPr txBox="1"/>
          <p:nvPr/>
        </p:nvSpPr>
        <p:spPr>
          <a:xfrm>
            <a:off x="9261899" y="2297096"/>
            <a:ext cx="4240321" cy="3323987"/>
          </a:xfrm>
          <a:prstGeom prst="rect">
            <a:avLst/>
          </a:prstGeom>
        </p:spPr>
        <p:txBody>
          <a:bodyPr wrap="square" lIns="0" tIns="0" rIns="0" bIns="0" rtlCol="0" anchor="t">
            <a:spAutoFit/>
          </a:bodyPr>
          <a:lstStyle/>
          <a:p>
            <a:pPr marL="342900" indent="-342900" fontAlgn="base">
              <a:buFont typeface="Wingdings" pitchFamily="2" charset="2"/>
              <a:buChar char="v"/>
            </a:pPr>
            <a:r>
              <a:rPr lang="en-US" sz="2400" b="1" i="0" u="none" strike="noStrike" dirty="0">
                <a:solidFill>
                  <a:srgbClr val="000000"/>
                </a:solidFill>
                <a:effectLst/>
                <a:latin typeface="DM Sans"/>
              </a:rPr>
              <a:t>User Testing</a:t>
            </a:r>
            <a:r>
              <a:rPr lang="en-US" sz="2400" b="1" dirty="0">
                <a:solidFill>
                  <a:srgbClr val="000000"/>
                </a:solidFill>
                <a:latin typeface="DM Sans"/>
              </a:rPr>
              <a:t> and Feedback</a:t>
            </a:r>
            <a:endParaRPr lang="en-US" sz="2400" b="1" i="0" u="none" strike="noStrike" dirty="0">
              <a:solidFill>
                <a:srgbClr val="000000"/>
              </a:solidFill>
              <a:effectLst/>
              <a:latin typeface="DM Sans" pitchFamily="2" charset="77"/>
            </a:endParaRPr>
          </a:p>
          <a:p>
            <a:pPr rtl="0" fontAlgn="base"/>
            <a:r>
              <a:rPr lang="en-US" sz="2400" dirty="0">
                <a:solidFill>
                  <a:srgbClr val="000000"/>
                </a:solidFill>
                <a:latin typeface="DM Sans"/>
              </a:rPr>
              <a:t>10+</a:t>
            </a:r>
            <a:r>
              <a:rPr lang="en-US" sz="2400" i="0" dirty="0">
                <a:solidFill>
                  <a:srgbClr val="000000"/>
                </a:solidFill>
                <a:effectLst/>
                <a:latin typeface="DM Sans"/>
              </a:rPr>
              <a:t> QA personnel, feedback-led UI/AI refinements</a:t>
            </a:r>
            <a:endParaRPr lang="en-US" sz="2400" dirty="0">
              <a:solidFill>
                <a:srgbClr val="000000"/>
              </a:solidFill>
              <a:latin typeface="DM Sans"/>
            </a:endParaRPr>
          </a:p>
          <a:p>
            <a:pPr rtl="0" fontAlgn="base"/>
            <a:endParaRPr lang="en-US" sz="2400" i="0" dirty="0">
              <a:solidFill>
                <a:srgbClr val="000000"/>
              </a:solidFill>
              <a:effectLst/>
              <a:latin typeface="DM Sans" pitchFamily="2" charset="77"/>
            </a:endParaRPr>
          </a:p>
          <a:p>
            <a:pPr marL="342900" indent="-342900" rtl="0" fontAlgn="base">
              <a:buFont typeface="Wingdings" pitchFamily="2" charset="2"/>
              <a:buChar char="v"/>
            </a:pPr>
            <a:r>
              <a:rPr lang="en-US" sz="2400" b="1" dirty="0">
                <a:solidFill>
                  <a:srgbClr val="000000"/>
                </a:solidFill>
                <a:latin typeface="DM Sans"/>
              </a:rPr>
              <a:t>Compliance</a:t>
            </a:r>
          </a:p>
          <a:p>
            <a:pPr rtl="0" fontAlgn="base"/>
            <a:r>
              <a:rPr lang="en-US" sz="2400" i="0" dirty="0">
                <a:solidFill>
                  <a:srgbClr val="000000"/>
                </a:solidFill>
                <a:effectLst/>
                <a:latin typeface="DM Sans"/>
              </a:rPr>
              <a:t>Data security &amp;  industry regulation checks</a:t>
            </a:r>
          </a:p>
          <a:p>
            <a:pPr rtl="0" fontAlgn="base"/>
            <a:endParaRPr lang="en-US" sz="2400" dirty="0">
              <a:solidFill>
                <a:srgbClr val="000000"/>
              </a:solidFill>
              <a:latin typeface="DM Sans" pitchFamily="2" charset="77"/>
            </a:endParaRPr>
          </a:p>
        </p:txBody>
      </p:sp>
      <p:sp>
        <p:nvSpPr>
          <p:cNvPr id="9264" name="TextBox 6">
            <a:extLst>
              <a:ext uri="{FF2B5EF4-FFF2-40B4-BE49-F238E27FC236}">
                <a16:creationId xmlns:a16="http://schemas.microsoft.com/office/drawing/2014/main" id="{E1C1BA15-F6E8-DB2B-0C00-08C52DB52103}"/>
              </a:ext>
            </a:extLst>
          </p:cNvPr>
          <p:cNvSpPr txBox="1"/>
          <p:nvPr/>
        </p:nvSpPr>
        <p:spPr>
          <a:xfrm>
            <a:off x="13768566" y="2314155"/>
            <a:ext cx="3984426" cy="2954655"/>
          </a:xfrm>
          <a:prstGeom prst="rect">
            <a:avLst/>
          </a:prstGeom>
        </p:spPr>
        <p:txBody>
          <a:bodyPr wrap="square" lIns="0" tIns="0" rIns="0" bIns="0" rtlCol="0" anchor="t">
            <a:spAutoFit/>
          </a:bodyPr>
          <a:lstStyle/>
          <a:p>
            <a:pPr marL="342900" indent="-342900" rtl="0" fontAlgn="base">
              <a:buFont typeface="Wingdings" pitchFamily="2" charset="2"/>
              <a:buChar char="v"/>
            </a:pPr>
            <a:r>
              <a:rPr lang="en-US" sz="2400" b="1" i="0" u="none" strike="noStrike" dirty="0">
                <a:solidFill>
                  <a:srgbClr val="000000"/>
                </a:solidFill>
                <a:effectLst/>
                <a:latin typeface="DM Sans" pitchFamily="2" charset="77"/>
              </a:rPr>
              <a:t>Go-To-Market</a:t>
            </a:r>
          </a:p>
          <a:p>
            <a:pPr rtl="0" fontAlgn="base"/>
            <a:r>
              <a:rPr lang="en-US" sz="2400" i="0" dirty="0">
                <a:solidFill>
                  <a:srgbClr val="000000"/>
                </a:solidFill>
                <a:effectLst/>
                <a:latin typeface="DM Sans" pitchFamily="2" charset="77"/>
              </a:rPr>
              <a:t>Onboard QA teams, integrate with ERP systems</a:t>
            </a:r>
            <a:endParaRPr lang="en-US" sz="2400" dirty="0">
              <a:solidFill>
                <a:srgbClr val="000000"/>
              </a:solidFill>
              <a:latin typeface="DM Sans" pitchFamily="2" charset="77"/>
            </a:endParaRPr>
          </a:p>
          <a:p>
            <a:pPr rtl="0" fontAlgn="base"/>
            <a:endParaRPr lang="en-US" sz="2400" i="0" dirty="0">
              <a:solidFill>
                <a:srgbClr val="000000"/>
              </a:solidFill>
              <a:effectLst/>
              <a:latin typeface="DM Sans" pitchFamily="2" charset="77"/>
            </a:endParaRPr>
          </a:p>
          <a:p>
            <a:pPr marL="342900" indent="-342900" rtl="0" fontAlgn="base">
              <a:buFont typeface="Wingdings" pitchFamily="2" charset="2"/>
              <a:buChar char="v"/>
            </a:pPr>
            <a:r>
              <a:rPr lang="en-US" sz="2400" b="1" dirty="0">
                <a:solidFill>
                  <a:srgbClr val="000000"/>
                </a:solidFill>
                <a:latin typeface="DM Sans" pitchFamily="2" charset="77"/>
              </a:rPr>
              <a:t>AI Learning</a:t>
            </a:r>
          </a:p>
          <a:p>
            <a:pPr rtl="0" fontAlgn="base"/>
            <a:r>
              <a:rPr lang="en-US" sz="2400" i="0" dirty="0">
                <a:solidFill>
                  <a:srgbClr val="000000"/>
                </a:solidFill>
                <a:effectLst/>
                <a:latin typeface="DM Sans" pitchFamily="2" charset="77"/>
              </a:rPr>
              <a:t>Real-time monitoring, model refinement</a:t>
            </a:r>
          </a:p>
          <a:p>
            <a:pPr rtl="0" fontAlgn="base"/>
            <a:endParaRPr lang="en-US" sz="2400" dirty="0">
              <a:solidFill>
                <a:srgbClr val="000000"/>
              </a:solidFill>
              <a:latin typeface="DM Sans" pitchFamily="2" charset="77"/>
            </a:endParaRPr>
          </a:p>
        </p:txBody>
      </p:sp>
      <p:sp>
        <p:nvSpPr>
          <p:cNvPr id="9265" name="TextBox 9">
            <a:extLst>
              <a:ext uri="{FF2B5EF4-FFF2-40B4-BE49-F238E27FC236}">
                <a16:creationId xmlns:a16="http://schemas.microsoft.com/office/drawing/2014/main" id="{94C2FB01-910B-A366-2D02-E4E59D103678}"/>
              </a:ext>
            </a:extLst>
          </p:cNvPr>
          <p:cNvSpPr txBox="1"/>
          <p:nvPr/>
        </p:nvSpPr>
        <p:spPr>
          <a:xfrm>
            <a:off x="1434289" y="7816712"/>
            <a:ext cx="5076626" cy="986552"/>
          </a:xfrm>
          <a:prstGeom prst="rect">
            <a:avLst/>
          </a:prstGeom>
        </p:spPr>
        <p:txBody>
          <a:bodyPr wrap="square" lIns="0" tIns="0" rIns="0" bIns="0" rtlCol="0" anchor="t">
            <a:spAutoFit/>
          </a:bodyPr>
          <a:lstStyle/>
          <a:p>
            <a:pPr algn="l">
              <a:lnSpc>
                <a:spcPts val="8183"/>
              </a:lnSpc>
            </a:pPr>
            <a:r>
              <a:rPr lang="en-US" sz="4800" b="1" dirty="0">
                <a:solidFill>
                  <a:srgbClr val="000000"/>
                </a:solidFill>
                <a:latin typeface="DM Sans Bold"/>
                <a:ea typeface="DM Sans Bold"/>
                <a:cs typeface="DM Sans Bold"/>
                <a:sym typeface="DM Sans Bold"/>
              </a:rPr>
              <a:t>Business Impact</a:t>
            </a:r>
          </a:p>
        </p:txBody>
      </p:sp>
      <p:cxnSp>
        <p:nvCxnSpPr>
          <p:cNvPr id="9268" name="Straight Connector 9267">
            <a:extLst>
              <a:ext uri="{FF2B5EF4-FFF2-40B4-BE49-F238E27FC236}">
                <a16:creationId xmlns:a16="http://schemas.microsoft.com/office/drawing/2014/main" id="{67B8C805-9394-299D-B89F-CCDBCB00A69F}"/>
              </a:ext>
            </a:extLst>
          </p:cNvPr>
          <p:cNvCxnSpPr/>
          <p:nvPr/>
        </p:nvCxnSpPr>
        <p:spPr>
          <a:xfrm>
            <a:off x="7251961" y="7558275"/>
            <a:ext cx="0" cy="1752600"/>
          </a:xfrm>
          <a:prstGeom prst="line">
            <a:avLst/>
          </a:prstGeom>
        </p:spPr>
        <p:style>
          <a:lnRef idx="1">
            <a:schemeClr val="dk1"/>
          </a:lnRef>
          <a:fillRef idx="0">
            <a:schemeClr val="dk1"/>
          </a:fillRef>
          <a:effectRef idx="0">
            <a:schemeClr val="dk1"/>
          </a:effectRef>
          <a:fontRef idx="minor">
            <a:schemeClr val="tx1"/>
          </a:fontRef>
        </p:style>
      </p:cxnSp>
      <p:sp>
        <p:nvSpPr>
          <p:cNvPr id="9269" name="TextBox 6">
            <a:extLst>
              <a:ext uri="{FF2B5EF4-FFF2-40B4-BE49-F238E27FC236}">
                <a16:creationId xmlns:a16="http://schemas.microsoft.com/office/drawing/2014/main" id="{D98E753F-3C4A-BCB1-2C99-5F6F6C797926}"/>
              </a:ext>
            </a:extLst>
          </p:cNvPr>
          <p:cNvSpPr txBox="1"/>
          <p:nvPr/>
        </p:nvSpPr>
        <p:spPr>
          <a:xfrm>
            <a:off x="8295503" y="7757695"/>
            <a:ext cx="7859609" cy="1107996"/>
          </a:xfrm>
          <a:prstGeom prst="rect">
            <a:avLst/>
          </a:prstGeom>
        </p:spPr>
        <p:txBody>
          <a:bodyPr wrap="square" lIns="0" tIns="0" rIns="0" bIns="0" rtlCol="0" anchor="t">
            <a:spAutoFit/>
          </a:bodyPr>
          <a:lstStyle/>
          <a:p>
            <a:pPr marL="342900" indent="-342900" rtl="0" fontAlgn="base">
              <a:buFont typeface="Wingdings" pitchFamily="2" charset="2"/>
              <a:buChar char="v"/>
            </a:pPr>
            <a:r>
              <a:rPr lang="en-US" sz="2400" b="1" i="0" u="none" strike="noStrike">
                <a:solidFill>
                  <a:srgbClr val="000000"/>
                </a:solidFill>
                <a:effectLst/>
                <a:latin typeface="DM Sans"/>
              </a:rPr>
              <a:t>80% fewer errors in spare part acceptance</a:t>
            </a:r>
          </a:p>
          <a:p>
            <a:pPr marL="342900" indent="-342900" rtl="0" fontAlgn="base">
              <a:buFont typeface="Wingdings" pitchFamily="2" charset="2"/>
              <a:buChar char="v"/>
            </a:pPr>
            <a:r>
              <a:rPr lang="en-US" sz="2400" b="1">
                <a:solidFill>
                  <a:srgbClr val="000000"/>
                </a:solidFill>
                <a:latin typeface="DM Sans"/>
              </a:rPr>
              <a:t>50% reduction in manual verification time</a:t>
            </a:r>
          </a:p>
          <a:p>
            <a:pPr marL="342900" indent="-342900" rtl="0" fontAlgn="base">
              <a:buFont typeface="Wingdings" pitchFamily="2" charset="2"/>
              <a:buChar char="v"/>
            </a:pPr>
            <a:r>
              <a:rPr lang="en-US" sz="2400" b="1" i="0">
                <a:solidFill>
                  <a:srgbClr val="000000"/>
                </a:solidFill>
                <a:effectLst/>
                <a:latin typeface="DM Sans" pitchFamily="2" charset="77"/>
              </a:rPr>
              <a:t>5-10% operational cost savings</a:t>
            </a:r>
          </a:p>
        </p:txBody>
      </p:sp>
      <p:sp>
        <p:nvSpPr>
          <p:cNvPr id="9271" name="TextBox 9270">
            <a:extLst>
              <a:ext uri="{FF2B5EF4-FFF2-40B4-BE49-F238E27FC236}">
                <a16:creationId xmlns:a16="http://schemas.microsoft.com/office/drawing/2014/main" id="{A54A95EC-6EF3-2714-5F7D-7A04AFF5A892}"/>
              </a:ext>
            </a:extLst>
          </p:cNvPr>
          <p:cNvSpPr txBox="1"/>
          <p:nvPr/>
        </p:nvSpPr>
        <p:spPr>
          <a:xfrm>
            <a:off x="666946" y="5842228"/>
            <a:ext cx="3777381" cy="1569660"/>
          </a:xfrm>
          <a:prstGeom prst="rect">
            <a:avLst/>
          </a:prstGeom>
          <a:noFill/>
        </p:spPr>
        <p:txBody>
          <a:bodyPr wrap="square" lIns="91440" tIns="45720" rIns="91440" bIns="45720" anchor="t">
            <a:spAutoFit/>
          </a:bodyPr>
          <a:lstStyle/>
          <a:p>
            <a:pPr marL="342900" indent="-342900" rtl="0" fontAlgn="base">
              <a:buFont typeface="Wingdings" pitchFamily="2" charset="2"/>
              <a:buChar char="v"/>
            </a:pPr>
            <a:r>
              <a:rPr lang="en-US" sz="2400" b="1" i="0">
                <a:solidFill>
                  <a:srgbClr val="FFC000"/>
                </a:solidFill>
                <a:effectLst/>
                <a:latin typeface="DM Sans"/>
              </a:rPr>
              <a:t>Milestone</a:t>
            </a:r>
          </a:p>
          <a:p>
            <a:pPr fontAlgn="base"/>
            <a:r>
              <a:rPr lang="en-US" sz="2400" i="0">
                <a:solidFill>
                  <a:srgbClr val="000000"/>
                </a:solidFill>
                <a:effectLst/>
                <a:latin typeface="DM Sans"/>
              </a:rPr>
              <a:t>Validated problem statement, competitive analysis and user insights</a:t>
            </a:r>
            <a:endParaRPr lang="en-US" sz="2400" i="0">
              <a:effectLst/>
              <a:latin typeface="DM Sans" pitchFamily="2" charset="77"/>
            </a:endParaRPr>
          </a:p>
        </p:txBody>
      </p:sp>
      <p:sp>
        <p:nvSpPr>
          <p:cNvPr id="9272" name="TextBox 9271">
            <a:extLst>
              <a:ext uri="{FF2B5EF4-FFF2-40B4-BE49-F238E27FC236}">
                <a16:creationId xmlns:a16="http://schemas.microsoft.com/office/drawing/2014/main" id="{1F9919CC-F1B3-154D-F9A4-5A9ACB4B6669}"/>
              </a:ext>
            </a:extLst>
          </p:cNvPr>
          <p:cNvSpPr txBox="1"/>
          <p:nvPr/>
        </p:nvSpPr>
        <p:spPr>
          <a:xfrm>
            <a:off x="4825207" y="5860472"/>
            <a:ext cx="3169860" cy="1569660"/>
          </a:xfrm>
          <a:prstGeom prst="rect">
            <a:avLst/>
          </a:prstGeom>
          <a:noFill/>
        </p:spPr>
        <p:txBody>
          <a:bodyPr wrap="square">
            <a:spAutoFit/>
          </a:bodyPr>
          <a:lstStyle/>
          <a:p>
            <a:pPr marL="342900" indent="-342900" rtl="0" fontAlgn="base">
              <a:buFont typeface="Wingdings" pitchFamily="2" charset="2"/>
              <a:buChar char="v"/>
            </a:pPr>
            <a:r>
              <a:rPr lang="en-US" sz="2400" b="1" i="0">
                <a:solidFill>
                  <a:srgbClr val="FFC000"/>
                </a:solidFill>
                <a:effectLst/>
                <a:latin typeface="DM Sans" pitchFamily="2" charset="77"/>
              </a:rPr>
              <a:t>Milestone</a:t>
            </a:r>
          </a:p>
          <a:p>
            <a:pPr rtl="0" fontAlgn="base"/>
            <a:r>
              <a:rPr lang="en-US" sz="2400" i="0">
                <a:solidFill>
                  <a:srgbClr val="000000"/>
                </a:solidFill>
                <a:effectLst/>
                <a:latin typeface="DM Sans" pitchFamily="2" charset="77"/>
              </a:rPr>
              <a:t>Functional prototype with AI-powered verification</a:t>
            </a:r>
            <a:endParaRPr lang="en-SG" sz="2400" i="0">
              <a:solidFill>
                <a:srgbClr val="000000"/>
              </a:solidFill>
              <a:effectLst/>
              <a:latin typeface="DM Sans" pitchFamily="2" charset="77"/>
            </a:endParaRPr>
          </a:p>
        </p:txBody>
      </p:sp>
      <p:sp>
        <p:nvSpPr>
          <p:cNvPr id="9273" name="TextBox 9272">
            <a:extLst>
              <a:ext uri="{FF2B5EF4-FFF2-40B4-BE49-F238E27FC236}">
                <a16:creationId xmlns:a16="http://schemas.microsoft.com/office/drawing/2014/main" id="{1867C4E6-62EA-0939-C816-800949BA8702}"/>
              </a:ext>
            </a:extLst>
          </p:cNvPr>
          <p:cNvSpPr txBox="1"/>
          <p:nvPr/>
        </p:nvSpPr>
        <p:spPr>
          <a:xfrm>
            <a:off x="9193610" y="5837970"/>
            <a:ext cx="3463225" cy="1569660"/>
          </a:xfrm>
          <a:prstGeom prst="rect">
            <a:avLst/>
          </a:prstGeom>
          <a:noFill/>
        </p:spPr>
        <p:txBody>
          <a:bodyPr wrap="square">
            <a:spAutoFit/>
          </a:bodyPr>
          <a:lstStyle/>
          <a:p>
            <a:pPr marL="342900" indent="-342900" rtl="0" fontAlgn="base">
              <a:buFont typeface="Wingdings" pitchFamily="2" charset="2"/>
              <a:buChar char="v"/>
            </a:pPr>
            <a:r>
              <a:rPr lang="en-US" sz="2400" b="1" i="0" dirty="0">
                <a:solidFill>
                  <a:srgbClr val="FFC000"/>
                </a:solidFill>
                <a:effectLst/>
                <a:latin typeface="DM Sans" pitchFamily="2" charset="77"/>
              </a:rPr>
              <a:t>Milestone</a:t>
            </a:r>
          </a:p>
          <a:p>
            <a:pPr rtl="0" fontAlgn="base"/>
            <a:r>
              <a:rPr lang="en-US" sz="2400" i="0" dirty="0">
                <a:solidFill>
                  <a:srgbClr val="000000"/>
                </a:solidFill>
                <a:effectLst/>
                <a:latin typeface="DM Sans" pitchFamily="2" charset="77"/>
              </a:rPr>
              <a:t>Optimized AI accuracy &amp; efficiency proven in pilot</a:t>
            </a:r>
            <a:endParaRPr lang="en-SG" sz="2400" i="0" dirty="0">
              <a:solidFill>
                <a:srgbClr val="000000"/>
              </a:solidFill>
              <a:effectLst/>
              <a:latin typeface="DM Sans" pitchFamily="2" charset="77"/>
            </a:endParaRPr>
          </a:p>
        </p:txBody>
      </p:sp>
      <p:sp>
        <p:nvSpPr>
          <p:cNvPr id="9275" name="TextBox 9274">
            <a:extLst>
              <a:ext uri="{FF2B5EF4-FFF2-40B4-BE49-F238E27FC236}">
                <a16:creationId xmlns:a16="http://schemas.microsoft.com/office/drawing/2014/main" id="{AFF03677-D54F-0FB9-6903-A94537830735}"/>
              </a:ext>
            </a:extLst>
          </p:cNvPr>
          <p:cNvSpPr txBox="1"/>
          <p:nvPr/>
        </p:nvSpPr>
        <p:spPr>
          <a:xfrm>
            <a:off x="13665207" y="5837970"/>
            <a:ext cx="4241957" cy="1569660"/>
          </a:xfrm>
          <a:prstGeom prst="rect">
            <a:avLst/>
          </a:prstGeom>
          <a:noFill/>
        </p:spPr>
        <p:txBody>
          <a:bodyPr wrap="square">
            <a:spAutoFit/>
          </a:bodyPr>
          <a:lstStyle/>
          <a:p>
            <a:pPr marL="342900" indent="-342900" rtl="0" fontAlgn="base">
              <a:buFont typeface="Wingdings" pitchFamily="2" charset="2"/>
              <a:buChar char="v"/>
            </a:pPr>
            <a:r>
              <a:rPr lang="en-US" sz="2400" b="1" i="0" dirty="0">
                <a:solidFill>
                  <a:srgbClr val="FFC000"/>
                </a:solidFill>
                <a:effectLst/>
                <a:latin typeface="DM Sans" pitchFamily="2" charset="77"/>
              </a:rPr>
              <a:t>Milestone</a:t>
            </a:r>
          </a:p>
          <a:p>
            <a:pPr rtl="0" fontAlgn="base"/>
            <a:r>
              <a:rPr lang="en-US" sz="2400" i="0" dirty="0">
                <a:solidFill>
                  <a:srgbClr val="000000"/>
                </a:solidFill>
                <a:effectLst/>
                <a:latin typeface="DM Sans" pitchFamily="2" charset="77"/>
              </a:rPr>
              <a:t>80% returns reduction, 50% faster verification, possible company-wide adoption</a:t>
            </a:r>
            <a:endParaRPr lang="en-SG" sz="2400" i="0" dirty="0">
              <a:solidFill>
                <a:srgbClr val="000000"/>
              </a:solidFill>
              <a:effectLst/>
              <a:latin typeface="DM Sans" pitchFamily="2" charset="77"/>
            </a:endParaRPr>
          </a:p>
        </p:txBody>
      </p:sp>
      <p:cxnSp>
        <p:nvCxnSpPr>
          <p:cNvPr id="9277" name="Straight Connector 9276">
            <a:extLst>
              <a:ext uri="{FF2B5EF4-FFF2-40B4-BE49-F238E27FC236}">
                <a16:creationId xmlns:a16="http://schemas.microsoft.com/office/drawing/2014/main" id="{B4CFBF80-2D30-969C-F325-865C0BEF4C0B}"/>
              </a:ext>
            </a:extLst>
          </p:cNvPr>
          <p:cNvCxnSpPr/>
          <p:nvPr/>
        </p:nvCxnSpPr>
        <p:spPr>
          <a:xfrm>
            <a:off x="716340" y="5753358"/>
            <a:ext cx="16510644" cy="0"/>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A57C2D7-4BAA-2746-48E2-96F5C27790B8}"/>
              </a:ext>
            </a:extLst>
          </p:cNvPr>
          <p:cNvSpPr txBox="1"/>
          <p:nvPr/>
        </p:nvSpPr>
        <p:spPr>
          <a:xfrm>
            <a:off x="17697127" y="9775361"/>
            <a:ext cx="8785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solidFill>
                  <a:srgbClr val="FFC000"/>
                </a:solidFill>
                <a:latin typeface="Poppins"/>
                <a:ea typeface="Calibri"/>
                <a:cs typeface="Calibri"/>
              </a:rPr>
              <a:t>07</a:t>
            </a:r>
            <a:endParaRPr lang="en-GB" sz="2800" b="1">
              <a:solidFill>
                <a:srgbClr val="FFC000"/>
              </a:solidFill>
              <a:latin typeface="Poppins"/>
              <a:cs typeface="Poppins"/>
            </a:endParaRPr>
          </a:p>
        </p:txBody>
      </p:sp>
    </p:spTree>
    <p:extLst>
      <p:ext uri="{BB962C8B-B14F-4D97-AF65-F5344CB8AC3E}">
        <p14:creationId xmlns:p14="http://schemas.microsoft.com/office/powerpoint/2010/main" val="15768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60"/>
                                        </p:tgtEl>
                                        <p:attrNameLst>
                                          <p:attrName>style.visibility</p:attrName>
                                        </p:attrNameLst>
                                      </p:cBhvr>
                                      <p:to>
                                        <p:strVal val="visible"/>
                                      </p:to>
                                    </p:set>
                                    <p:anim calcmode="lin" valueType="num">
                                      <p:cBhvr additive="base">
                                        <p:cTn id="7" dur="500" fill="hold"/>
                                        <p:tgtEl>
                                          <p:spTgt spid="9260"/>
                                        </p:tgtEl>
                                        <p:attrNameLst>
                                          <p:attrName>ppt_x</p:attrName>
                                        </p:attrNameLst>
                                      </p:cBhvr>
                                      <p:tavLst>
                                        <p:tav tm="0">
                                          <p:val>
                                            <p:strVal val="0-#ppt_w/2"/>
                                          </p:val>
                                        </p:tav>
                                        <p:tav tm="100000">
                                          <p:val>
                                            <p:strVal val="#ppt_x"/>
                                          </p:val>
                                        </p:tav>
                                      </p:tavLst>
                                    </p:anim>
                                    <p:anim calcmode="lin" valueType="num">
                                      <p:cBhvr additive="base">
                                        <p:cTn id="8" dur="500" fill="hold"/>
                                        <p:tgtEl>
                                          <p:spTgt spid="926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246"/>
                                        </p:tgtEl>
                                        <p:attrNameLst>
                                          <p:attrName>style.visibility</p:attrName>
                                        </p:attrNameLst>
                                      </p:cBhvr>
                                      <p:to>
                                        <p:strVal val="visible"/>
                                      </p:to>
                                    </p:set>
                                    <p:anim calcmode="lin" valueType="num">
                                      <p:cBhvr additive="base">
                                        <p:cTn id="11" dur="500" fill="hold"/>
                                        <p:tgtEl>
                                          <p:spTgt spid="9246"/>
                                        </p:tgtEl>
                                        <p:attrNameLst>
                                          <p:attrName>ppt_x</p:attrName>
                                        </p:attrNameLst>
                                      </p:cBhvr>
                                      <p:tavLst>
                                        <p:tav tm="0">
                                          <p:val>
                                            <p:strVal val="0-#ppt_w/2"/>
                                          </p:val>
                                        </p:tav>
                                        <p:tav tm="100000">
                                          <p:val>
                                            <p:strVal val="#ppt_x"/>
                                          </p:val>
                                        </p:tav>
                                      </p:tavLst>
                                    </p:anim>
                                    <p:anim calcmode="lin" valueType="num">
                                      <p:cBhvr additive="base">
                                        <p:cTn id="12" dur="500" fill="hold"/>
                                        <p:tgtEl>
                                          <p:spTgt spid="924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258"/>
                                        </p:tgtEl>
                                        <p:attrNameLst>
                                          <p:attrName>style.visibility</p:attrName>
                                        </p:attrNameLst>
                                      </p:cBhvr>
                                      <p:to>
                                        <p:strVal val="visible"/>
                                      </p:to>
                                    </p:set>
                                    <p:anim calcmode="lin" valueType="num">
                                      <p:cBhvr additive="base">
                                        <p:cTn id="15" dur="500" fill="hold"/>
                                        <p:tgtEl>
                                          <p:spTgt spid="9258"/>
                                        </p:tgtEl>
                                        <p:attrNameLst>
                                          <p:attrName>ppt_x</p:attrName>
                                        </p:attrNameLst>
                                      </p:cBhvr>
                                      <p:tavLst>
                                        <p:tav tm="0">
                                          <p:val>
                                            <p:strVal val="0-#ppt_w/2"/>
                                          </p:val>
                                        </p:tav>
                                        <p:tav tm="100000">
                                          <p:val>
                                            <p:strVal val="#ppt_x"/>
                                          </p:val>
                                        </p:tav>
                                      </p:tavLst>
                                    </p:anim>
                                    <p:anim calcmode="lin" valueType="num">
                                      <p:cBhvr additive="base">
                                        <p:cTn id="16" dur="500" fill="hold"/>
                                        <p:tgtEl>
                                          <p:spTgt spid="925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272"/>
                                        </p:tgtEl>
                                        <p:attrNameLst>
                                          <p:attrName>style.visibility</p:attrName>
                                        </p:attrNameLst>
                                      </p:cBhvr>
                                      <p:to>
                                        <p:strVal val="visible"/>
                                      </p:to>
                                    </p:set>
                                    <p:anim calcmode="lin" valueType="num">
                                      <p:cBhvr additive="base">
                                        <p:cTn id="19" dur="500" fill="hold"/>
                                        <p:tgtEl>
                                          <p:spTgt spid="9272"/>
                                        </p:tgtEl>
                                        <p:attrNameLst>
                                          <p:attrName>ppt_x</p:attrName>
                                        </p:attrNameLst>
                                      </p:cBhvr>
                                      <p:tavLst>
                                        <p:tav tm="0">
                                          <p:val>
                                            <p:strVal val="0-#ppt_w/2"/>
                                          </p:val>
                                        </p:tav>
                                        <p:tav tm="100000">
                                          <p:val>
                                            <p:strVal val="#ppt_x"/>
                                          </p:val>
                                        </p:tav>
                                      </p:tavLst>
                                    </p:anim>
                                    <p:anim calcmode="lin" valueType="num">
                                      <p:cBhvr additive="base">
                                        <p:cTn id="20" dur="500" fill="hold"/>
                                        <p:tgtEl>
                                          <p:spTgt spid="9272"/>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9273"/>
                                        </p:tgtEl>
                                        <p:attrNameLst>
                                          <p:attrName>style.visibility</p:attrName>
                                        </p:attrNameLst>
                                      </p:cBhvr>
                                      <p:to>
                                        <p:strVal val="visible"/>
                                      </p:to>
                                    </p:set>
                                    <p:anim calcmode="lin" valueType="num">
                                      <p:cBhvr additive="base">
                                        <p:cTn id="25" dur="500" fill="hold"/>
                                        <p:tgtEl>
                                          <p:spTgt spid="9273"/>
                                        </p:tgtEl>
                                        <p:attrNameLst>
                                          <p:attrName>ppt_x</p:attrName>
                                        </p:attrNameLst>
                                      </p:cBhvr>
                                      <p:tavLst>
                                        <p:tav tm="0">
                                          <p:val>
                                            <p:strVal val="0-#ppt_w/2"/>
                                          </p:val>
                                        </p:tav>
                                        <p:tav tm="100000">
                                          <p:val>
                                            <p:strVal val="#ppt_x"/>
                                          </p:val>
                                        </p:tav>
                                      </p:tavLst>
                                    </p:anim>
                                    <p:anim calcmode="lin" valueType="num">
                                      <p:cBhvr additive="base">
                                        <p:cTn id="26" dur="500" fill="hold"/>
                                        <p:tgtEl>
                                          <p:spTgt spid="9273"/>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9263"/>
                                        </p:tgtEl>
                                        <p:attrNameLst>
                                          <p:attrName>style.visibility</p:attrName>
                                        </p:attrNameLst>
                                      </p:cBhvr>
                                      <p:to>
                                        <p:strVal val="visible"/>
                                      </p:to>
                                    </p:set>
                                    <p:anim calcmode="lin" valueType="num">
                                      <p:cBhvr additive="base">
                                        <p:cTn id="29" dur="500" fill="hold"/>
                                        <p:tgtEl>
                                          <p:spTgt spid="9263"/>
                                        </p:tgtEl>
                                        <p:attrNameLst>
                                          <p:attrName>ppt_x</p:attrName>
                                        </p:attrNameLst>
                                      </p:cBhvr>
                                      <p:tavLst>
                                        <p:tav tm="0">
                                          <p:val>
                                            <p:strVal val="0-#ppt_w/2"/>
                                          </p:val>
                                        </p:tav>
                                        <p:tav tm="100000">
                                          <p:val>
                                            <p:strVal val="#ppt_x"/>
                                          </p:val>
                                        </p:tav>
                                      </p:tavLst>
                                    </p:anim>
                                    <p:anim calcmode="lin" valueType="num">
                                      <p:cBhvr additive="base">
                                        <p:cTn id="30" dur="500" fill="hold"/>
                                        <p:tgtEl>
                                          <p:spTgt spid="9263"/>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242"/>
                                        </p:tgtEl>
                                        <p:attrNameLst>
                                          <p:attrName>style.visibility</p:attrName>
                                        </p:attrNameLst>
                                      </p:cBhvr>
                                      <p:to>
                                        <p:strVal val="visible"/>
                                      </p:to>
                                    </p:set>
                                    <p:anim calcmode="lin" valueType="num">
                                      <p:cBhvr additive="base">
                                        <p:cTn id="33" dur="500" fill="hold"/>
                                        <p:tgtEl>
                                          <p:spTgt spid="9242"/>
                                        </p:tgtEl>
                                        <p:attrNameLst>
                                          <p:attrName>ppt_x</p:attrName>
                                        </p:attrNameLst>
                                      </p:cBhvr>
                                      <p:tavLst>
                                        <p:tav tm="0">
                                          <p:val>
                                            <p:strVal val="0-#ppt_w/2"/>
                                          </p:val>
                                        </p:tav>
                                        <p:tav tm="100000">
                                          <p:val>
                                            <p:strVal val="#ppt_x"/>
                                          </p:val>
                                        </p:tav>
                                      </p:tavLst>
                                    </p:anim>
                                    <p:anim calcmode="lin" valueType="num">
                                      <p:cBhvr additive="base">
                                        <p:cTn id="34" dur="500" fill="hold"/>
                                        <p:tgtEl>
                                          <p:spTgt spid="9242"/>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9261"/>
                                        </p:tgtEl>
                                        <p:attrNameLst>
                                          <p:attrName>style.visibility</p:attrName>
                                        </p:attrNameLst>
                                      </p:cBhvr>
                                      <p:to>
                                        <p:strVal val="visible"/>
                                      </p:to>
                                    </p:set>
                                    <p:anim calcmode="lin" valueType="num">
                                      <p:cBhvr additive="base">
                                        <p:cTn id="37" dur="500" fill="hold"/>
                                        <p:tgtEl>
                                          <p:spTgt spid="9261"/>
                                        </p:tgtEl>
                                        <p:attrNameLst>
                                          <p:attrName>ppt_x</p:attrName>
                                        </p:attrNameLst>
                                      </p:cBhvr>
                                      <p:tavLst>
                                        <p:tav tm="0">
                                          <p:val>
                                            <p:strVal val="0-#ppt_w/2"/>
                                          </p:val>
                                        </p:tav>
                                        <p:tav tm="100000">
                                          <p:val>
                                            <p:strVal val="#ppt_x"/>
                                          </p:val>
                                        </p:tav>
                                      </p:tavLst>
                                    </p:anim>
                                    <p:anim calcmode="lin" valueType="num">
                                      <p:cBhvr additive="base">
                                        <p:cTn id="38" dur="500" fill="hold"/>
                                        <p:tgtEl>
                                          <p:spTgt spid="926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9275"/>
                                        </p:tgtEl>
                                        <p:attrNameLst>
                                          <p:attrName>style.visibility</p:attrName>
                                        </p:attrNameLst>
                                      </p:cBhvr>
                                      <p:to>
                                        <p:strVal val="visible"/>
                                      </p:to>
                                    </p:set>
                                    <p:anim calcmode="lin" valueType="num">
                                      <p:cBhvr additive="base">
                                        <p:cTn id="43" dur="500" fill="hold"/>
                                        <p:tgtEl>
                                          <p:spTgt spid="9275"/>
                                        </p:tgtEl>
                                        <p:attrNameLst>
                                          <p:attrName>ppt_x</p:attrName>
                                        </p:attrNameLst>
                                      </p:cBhvr>
                                      <p:tavLst>
                                        <p:tav tm="0">
                                          <p:val>
                                            <p:strVal val="0-#ppt_w/2"/>
                                          </p:val>
                                        </p:tav>
                                        <p:tav tm="100000">
                                          <p:val>
                                            <p:strVal val="#ppt_x"/>
                                          </p:val>
                                        </p:tav>
                                      </p:tavLst>
                                    </p:anim>
                                    <p:anim calcmode="lin" valueType="num">
                                      <p:cBhvr additive="base">
                                        <p:cTn id="44" dur="500" fill="hold"/>
                                        <p:tgtEl>
                                          <p:spTgt spid="927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9264"/>
                                        </p:tgtEl>
                                        <p:attrNameLst>
                                          <p:attrName>style.visibility</p:attrName>
                                        </p:attrNameLst>
                                      </p:cBhvr>
                                      <p:to>
                                        <p:strVal val="visible"/>
                                      </p:to>
                                    </p:set>
                                    <p:anim calcmode="lin" valueType="num">
                                      <p:cBhvr additive="base">
                                        <p:cTn id="47" dur="500" fill="hold"/>
                                        <p:tgtEl>
                                          <p:spTgt spid="9264"/>
                                        </p:tgtEl>
                                        <p:attrNameLst>
                                          <p:attrName>ppt_x</p:attrName>
                                        </p:attrNameLst>
                                      </p:cBhvr>
                                      <p:tavLst>
                                        <p:tav tm="0">
                                          <p:val>
                                            <p:strVal val="0-#ppt_w/2"/>
                                          </p:val>
                                        </p:tav>
                                        <p:tav tm="100000">
                                          <p:val>
                                            <p:strVal val="#ppt_x"/>
                                          </p:val>
                                        </p:tav>
                                      </p:tavLst>
                                    </p:anim>
                                    <p:anim calcmode="lin" valueType="num">
                                      <p:cBhvr additive="base">
                                        <p:cTn id="48" dur="500" fill="hold"/>
                                        <p:tgtEl>
                                          <p:spTgt spid="926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9238"/>
                                        </p:tgtEl>
                                        <p:attrNameLst>
                                          <p:attrName>style.visibility</p:attrName>
                                        </p:attrNameLst>
                                      </p:cBhvr>
                                      <p:to>
                                        <p:strVal val="visible"/>
                                      </p:to>
                                    </p:set>
                                    <p:anim calcmode="lin" valueType="num">
                                      <p:cBhvr additive="base">
                                        <p:cTn id="51" dur="500" fill="hold"/>
                                        <p:tgtEl>
                                          <p:spTgt spid="9238"/>
                                        </p:tgtEl>
                                        <p:attrNameLst>
                                          <p:attrName>ppt_x</p:attrName>
                                        </p:attrNameLst>
                                      </p:cBhvr>
                                      <p:tavLst>
                                        <p:tav tm="0">
                                          <p:val>
                                            <p:strVal val="0-#ppt_w/2"/>
                                          </p:val>
                                        </p:tav>
                                        <p:tav tm="100000">
                                          <p:val>
                                            <p:strVal val="#ppt_x"/>
                                          </p:val>
                                        </p:tav>
                                      </p:tavLst>
                                    </p:anim>
                                    <p:anim calcmode="lin" valueType="num">
                                      <p:cBhvr additive="base">
                                        <p:cTn id="52" dur="500" fill="hold"/>
                                        <p:tgtEl>
                                          <p:spTgt spid="923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9262"/>
                                        </p:tgtEl>
                                        <p:attrNameLst>
                                          <p:attrName>style.visibility</p:attrName>
                                        </p:attrNameLst>
                                      </p:cBhvr>
                                      <p:to>
                                        <p:strVal val="visible"/>
                                      </p:to>
                                    </p:set>
                                    <p:anim calcmode="lin" valueType="num">
                                      <p:cBhvr additive="base">
                                        <p:cTn id="55" dur="500" fill="hold"/>
                                        <p:tgtEl>
                                          <p:spTgt spid="9262"/>
                                        </p:tgtEl>
                                        <p:attrNameLst>
                                          <p:attrName>ppt_x</p:attrName>
                                        </p:attrNameLst>
                                      </p:cBhvr>
                                      <p:tavLst>
                                        <p:tav tm="0">
                                          <p:val>
                                            <p:strVal val="0-#ppt_w/2"/>
                                          </p:val>
                                        </p:tav>
                                        <p:tav tm="100000">
                                          <p:val>
                                            <p:strVal val="#ppt_x"/>
                                          </p:val>
                                        </p:tav>
                                      </p:tavLst>
                                    </p:anim>
                                    <p:anim calcmode="lin" valueType="num">
                                      <p:cBhvr additive="base">
                                        <p:cTn id="56" dur="500" fill="hold"/>
                                        <p:tgtEl>
                                          <p:spTgt spid="926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265"/>
                                        </p:tgtEl>
                                        <p:attrNameLst>
                                          <p:attrName>style.visibility</p:attrName>
                                        </p:attrNameLst>
                                      </p:cBhvr>
                                      <p:to>
                                        <p:strVal val="visible"/>
                                      </p:to>
                                    </p:set>
                                    <p:animEffect transition="in" filter="fade">
                                      <p:cBhvr>
                                        <p:cTn id="61" dur="500"/>
                                        <p:tgtEl>
                                          <p:spTgt spid="9265"/>
                                        </p:tgtEl>
                                      </p:cBhvr>
                                    </p:animEffect>
                                  </p:childTnLst>
                                </p:cTn>
                              </p:par>
                              <p:par>
                                <p:cTn id="62" presetID="10" presetClass="entr" presetSubtype="0" fill="hold" nodeType="withEffect">
                                  <p:stCondLst>
                                    <p:cond delay="0"/>
                                  </p:stCondLst>
                                  <p:childTnLst>
                                    <p:set>
                                      <p:cBhvr>
                                        <p:cTn id="63" dur="1" fill="hold">
                                          <p:stCondLst>
                                            <p:cond delay="0"/>
                                          </p:stCondLst>
                                        </p:cTn>
                                        <p:tgtEl>
                                          <p:spTgt spid="9268"/>
                                        </p:tgtEl>
                                        <p:attrNameLst>
                                          <p:attrName>style.visibility</p:attrName>
                                        </p:attrNameLst>
                                      </p:cBhvr>
                                      <p:to>
                                        <p:strVal val="visible"/>
                                      </p:to>
                                    </p:set>
                                    <p:animEffect transition="in" filter="fade">
                                      <p:cBhvr>
                                        <p:cTn id="64" dur="500"/>
                                        <p:tgtEl>
                                          <p:spTgt spid="926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269"/>
                                        </p:tgtEl>
                                        <p:attrNameLst>
                                          <p:attrName>style.visibility</p:attrName>
                                        </p:attrNameLst>
                                      </p:cBhvr>
                                      <p:to>
                                        <p:strVal val="visible"/>
                                      </p:to>
                                    </p:set>
                                    <p:animEffect transition="in" filter="fade">
                                      <p:cBhvr>
                                        <p:cTn id="67" dur="500"/>
                                        <p:tgtEl>
                                          <p:spTgt spid="9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38" grpId="0" animBg="1"/>
      <p:bldP spid="9242" grpId="0" animBg="1"/>
      <p:bldP spid="9246" grpId="0" animBg="1"/>
      <p:bldP spid="9258" grpId="0"/>
      <p:bldP spid="9260" grpId="0"/>
      <p:bldP spid="9261" grpId="0"/>
      <p:bldP spid="9262" grpId="0"/>
      <p:bldP spid="9263" grpId="0"/>
      <p:bldP spid="9264" grpId="0"/>
      <p:bldP spid="9265" grpId="0"/>
      <p:bldP spid="9269" grpId="0"/>
      <p:bldP spid="9272" grpId="0"/>
      <p:bldP spid="9273" grpId="0"/>
      <p:bldP spid="927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61378cd3-9d0b-4d57-ad9e-f2326c11ba35" xsi:nil="true"/>
    <lcf76f155ced4ddcb4097134ff3c332f xmlns="3dee20ba-759c-4c64-9042-861f81918047">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D82981F1F5C744891BE401A089F4A5D" ma:contentTypeVersion="12" ma:contentTypeDescription="Create a new document." ma:contentTypeScope="" ma:versionID="263deb9dd9c825ac1cf26fab6dfd9cc3">
  <xsd:schema xmlns:xsd="http://www.w3.org/2001/XMLSchema" xmlns:xs="http://www.w3.org/2001/XMLSchema" xmlns:p="http://schemas.microsoft.com/office/2006/metadata/properties" xmlns:ns2="3dee20ba-759c-4c64-9042-861f81918047" xmlns:ns3="61378cd3-9d0b-4d57-ad9e-f2326c11ba35" targetNamespace="http://schemas.microsoft.com/office/2006/metadata/properties" ma:root="true" ma:fieldsID="ea2b1bd39fe93753f673c6303f45ee9e" ns2:_="" ns3:_="">
    <xsd:import namespace="3dee20ba-759c-4c64-9042-861f81918047"/>
    <xsd:import namespace="61378cd3-9d0b-4d57-ad9e-f2326c11ba3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ee20ba-759c-4c64-9042-861f819180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eec61d7-21c4-46ea-8069-5c692c33a4c8"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378cd3-9d0b-4d57-ad9e-f2326c11ba35"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1937345-fafb-44be-88af-874882dbd548}" ma:internalName="TaxCatchAll" ma:showField="CatchAllData" ma:web="61378cd3-9d0b-4d57-ad9e-f2326c11ba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355316-10E0-4C01-9EB3-BC01C4A83944}">
  <ds:schemaRefs>
    <ds:schemaRef ds:uri="3dee20ba-759c-4c64-9042-861f81918047"/>
    <ds:schemaRef ds:uri="61378cd3-9d0b-4d57-ad9e-f2326c11ba3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02DA268-55BC-4623-940C-2B16881D8A45}">
  <ds:schemaRefs>
    <ds:schemaRef ds:uri="3dee20ba-759c-4c64-9042-861f81918047"/>
    <ds:schemaRef ds:uri="61378cd3-9d0b-4d57-ad9e-f2326c11ba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5FA91E-852D-478C-8338-F5799851B9B1}">
  <ds:schemaRefs>
    <ds:schemaRef ds:uri="http://schemas.microsoft.com/sharepoint/v3/contenttype/forms"/>
  </ds:schemaRefs>
</ds:datastoreItem>
</file>

<file path=docMetadata/LabelInfo.xml><?xml version="1.0" encoding="utf-8"?>
<clbl:labelList xmlns:clbl="http://schemas.microsoft.com/office/2020/mipLabelMetadata">
  <clbl:label id="{c98a79ca-5a9a-4791-a243-f06afd67464d}" enabled="0" method="" siteId="{c98a79ca-5a9a-4791-a243-f06afd67464d}" removed="1"/>
</clbl:labelList>
</file>

<file path=docProps/app.xml><?xml version="1.0" encoding="utf-8"?>
<Properties xmlns="http://schemas.openxmlformats.org/officeDocument/2006/extended-properties" xmlns:vt="http://schemas.openxmlformats.org/officeDocument/2006/docPropsVTypes">
  <TotalTime>9</TotalTime>
  <Words>1372</Words>
  <Application>Microsoft Office PowerPoint</Application>
  <PresentationFormat>Custom</PresentationFormat>
  <Paragraphs>262</Paragraphs>
  <Slides>14</Slides>
  <Notes>8</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Minimalist Marketing Strategy Presentation</dc:title>
  <cp:lastModifiedBy>Nor Hendra Bin ABDUL RAHMAN</cp:lastModifiedBy>
  <cp:revision>42</cp:revision>
  <dcterms:created xsi:type="dcterms:W3CDTF">2006-08-16T00:00:00Z</dcterms:created>
  <dcterms:modified xsi:type="dcterms:W3CDTF">2025-08-16T03:12:41Z</dcterms:modified>
  <dc:identifier>DAGidBTLZPc</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0x010100AD82981F1F5C744891BE401A089F4A5D</vt:lpwstr>
  </property>
  <property fmtid="{D5CDD505-2E9C-101B-9397-08002B2CF9AE}" pid="3" name="MediaServiceImageTags">
    <vt:lpwstr/>
  </property>
</Properties>
</file>